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4"/>
  </p:notesMasterIdLst>
  <p:handoutMasterIdLst>
    <p:handoutMasterId r:id="rId65"/>
  </p:handoutMasterIdLst>
  <p:sldIdLst>
    <p:sldId id="256" r:id="rId2"/>
    <p:sldId id="356" r:id="rId3"/>
    <p:sldId id="258" r:id="rId4"/>
    <p:sldId id="357" r:id="rId5"/>
    <p:sldId id="358" r:id="rId6"/>
    <p:sldId id="359" r:id="rId7"/>
    <p:sldId id="658" r:id="rId8"/>
    <p:sldId id="360" r:id="rId9"/>
    <p:sldId id="393" r:id="rId10"/>
    <p:sldId id="394" r:id="rId11"/>
    <p:sldId id="259" r:id="rId12"/>
    <p:sldId id="260" r:id="rId13"/>
    <p:sldId id="519" r:id="rId14"/>
    <p:sldId id="266" r:id="rId15"/>
    <p:sldId id="268" r:id="rId16"/>
    <p:sldId id="656" r:id="rId17"/>
    <p:sldId id="269" r:id="rId18"/>
    <p:sldId id="365" r:id="rId19"/>
    <p:sldId id="361" r:id="rId20"/>
    <p:sldId id="657" r:id="rId21"/>
    <p:sldId id="469" r:id="rId22"/>
    <p:sldId id="470" r:id="rId23"/>
    <p:sldId id="395" r:id="rId24"/>
    <p:sldId id="276" r:id="rId25"/>
    <p:sldId id="366" r:id="rId26"/>
    <p:sldId id="367" r:id="rId27"/>
    <p:sldId id="438" r:id="rId28"/>
    <p:sldId id="473" r:id="rId29"/>
    <p:sldId id="285" r:id="rId30"/>
    <p:sldId id="363" r:id="rId31"/>
    <p:sldId id="474" r:id="rId32"/>
    <p:sldId id="287" r:id="rId33"/>
    <p:sldId id="655" r:id="rId34"/>
    <p:sldId id="567" r:id="rId35"/>
    <p:sldId id="291" r:id="rId36"/>
    <p:sldId id="292" r:id="rId37"/>
    <p:sldId id="293" r:id="rId38"/>
    <p:sldId id="294" r:id="rId39"/>
    <p:sldId id="295" r:id="rId40"/>
    <p:sldId id="296" r:id="rId41"/>
    <p:sldId id="297" r:id="rId42"/>
    <p:sldId id="298" r:id="rId43"/>
    <p:sldId id="299" r:id="rId44"/>
    <p:sldId id="300" r:id="rId45"/>
    <p:sldId id="637" r:id="rId46"/>
    <p:sldId id="425" r:id="rId47"/>
    <p:sldId id="426" r:id="rId48"/>
    <p:sldId id="427" r:id="rId49"/>
    <p:sldId id="428" r:id="rId50"/>
    <p:sldId id="429" r:id="rId51"/>
    <p:sldId id="430" r:id="rId52"/>
    <p:sldId id="431" r:id="rId53"/>
    <p:sldId id="636" r:id="rId54"/>
    <p:sldId id="635" r:id="rId55"/>
    <p:sldId id="432" r:id="rId56"/>
    <p:sldId id="475" r:id="rId57"/>
    <p:sldId id="476" r:id="rId58"/>
    <p:sldId id="477" r:id="rId59"/>
    <p:sldId id="436" r:id="rId60"/>
    <p:sldId id="437" r:id="rId61"/>
    <p:sldId id="439" r:id="rId62"/>
    <p:sldId id="440"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4" d="100"/>
          <a:sy n="104" d="100"/>
        </p:scale>
        <p:origin x="-9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BE3A70E-5027-48C3-9F45-B9DF9581CC67}" type="datetimeFigureOut">
              <a:rPr lang="vi-VN" smtClean="0"/>
              <a:t>21/03/2019</a:t>
            </a:fld>
            <a:endParaRPr lang="vi-VN"/>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2F42238-C69F-48D7-91FB-65900DBD3991}" type="slidenum">
              <a:rPr lang="vi-VN" smtClean="0"/>
              <a:t>‹#›</a:t>
            </a:fld>
            <a:endParaRPr lang="vi-VN"/>
          </a:p>
        </p:txBody>
      </p:sp>
    </p:spTree>
    <p:extLst>
      <p:ext uri="{BB962C8B-B14F-4D97-AF65-F5344CB8AC3E}">
        <p14:creationId xmlns:p14="http://schemas.microsoft.com/office/powerpoint/2010/main" val="2113680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5AEF7E-F136-436E-94EC-38C61DF648D2}" type="datetimeFigureOut">
              <a:rPr lang="en-US" smtClean="0"/>
              <a:t>3/21/2019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299A2E-A153-4591-A2A1-F4F66206ED46}" type="slidenum">
              <a:rPr lang="en-US" smtClean="0"/>
              <a:t>‹#›</a:t>
            </a:fld>
            <a:endParaRPr lang="en-US"/>
          </a:p>
        </p:txBody>
      </p:sp>
    </p:spTree>
    <p:extLst>
      <p:ext uri="{BB962C8B-B14F-4D97-AF65-F5344CB8AC3E}">
        <p14:creationId xmlns:p14="http://schemas.microsoft.com/office/powerpoint/2010/main" val="519096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3"/>
          <p:cNvPicPr>
            <a:picLocks noChangeAspect="1"/>
          </p:cNvPicPr>
          <p:nvPr/>
        </p:nvPicPr>
        <p:blipFill>
          <a:blip r:embed="rId2"/>
          <a:stretch>
            <a:fillRect/>
          </a:stretch>
        </p:blipFill>
        <p:spPr>
          <a:xfrm>
            <a:off x="0" y="0"/>
            <a:ext cx="9144000" cy="6858000"/>
          </a:xfrm>
          <a:prstGeom prst="rect">
            <a:avLst/>
          </a:prstGeom>
          <a:noFill/>
          <a:ln w="9525">
            <a:noFill/>
          </a:ln>
        </p:spPr>
      </p:pic>
      <p:sp>
        <p:nvSpPr>
          <p:cNvPr id="2051" name="Rectangle 3"/>
          <p:cNvSpPr>
            <a:spLocks noGrp="1" noChangeArrowheads="1"/>
          </p:cNvSpPr>
          <p:nvPr>
            <p:ph type="ctrTitle"/>
          </p:nvPr>
        </p:nvSpPr>
        <p:spPr>
          <a:xfrm>
            <a:off x="468313" y="3717925"/>
            <a:ext cx="8207375" cy="1082675"/>
          </a:xfrm>
        </p:spPr>
        <p:txBody>
          <a:bodyPr/>
          <a:lstStyle>
            <a:lvl1pPr algn="r">
              <a:defRPr/>
            </a:lvl1pPr>
          </a:lstStyle>
          <a:p>
            <a:pPr lvl="0"/>
            <a:r>
              <a:rPr lang="en-US" altLang="zh-CN" noProof="0" smtClean="0"/>
              <a:t>Click to edit Master title style</a:t>
            </a:r>
          </a:p>
        </p:txBody>
      </p:sp>
      <p:sp>
        <p:nvSpPr>
          <p:cNvPr id="2052" name="Rectangle 4"/>
          <p:cNvSpPr>
            <a:spLocks noGrp="1" noChangeArrowheads="1"/>
          </p:cNvSpPr>
          <p:nvPr>
            <p:ph type="subTitle" idx="1"/>
          </p:nvPr>
        </p:nvSpPr>
        <p:spPr>
          <a:xfrm>
            <a:off x="469900" y="4940300"/>
            <a:ext cx="8212138" cy="981075"/>
          </a:xfrm>
        </p:spPr>
        <p:txBody>
          <a:bodyPr/>
          <a:lstStyle>
            <a:lvl1pPr marL="0" indent="0" algn="r">
              <a:buFontTx/>
              <a:buNone/>
              <a:defRPr/>
            </a:lvl1pPr>
          </a:lstStyle>
          <a:p>
            <a:pPr lvl="0"/>
            <a:r>
              <a:rPr lang="en-US" altLang="zh-CN" noProof="0" smtClean="0"/>
              <a:t>Click to edit Master subtitle style</a:t>
            </a:r>
          </a:p>
        </p:txBody>
      </p:sp>
      <p:sp>
        <p:nvSpPr>
          <p:cNvPr id="9" name="Rectangle 5"/>
          <p:cNvSpPr>
            <a:spLocks noGrp="1" noChangeArrowheads="1"/>
          </p:cNvSpPr>
          <p:nvPr>
            <p:ph type="dt" sz="half" idx="2"/>
          </p:nvPr>
        </p:nvSpPr>
        <p:spPr bwMode="auto">
          <a:xfrm>
            <a:off x="457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E4F556D4-BACA-475D-92A8-50AED6CDA629}" type="datetimeFigureOut">
              <a:rPr lang="en-US" smtClean="0"/>
              <a:t>3/21/2019</a:t>
            </a:fld>
            <a:endParaRPr lang="en-US"/>
          </a:p>
        </p:txBody>
      </p:sp>
      <p:sp>
        <p:nvSpPr>
          <p:cNvPr id="10" name="Rectangle 6"/>
          <p:cNvSpPr>
            <a:spLocks noGrp="1" noChangeArrowheads="1"/>
          </p:cNvSpPr>
          <p:nvPr>
            <p:ph type="ftr" sz="quarter" idx="3"/>
          </p:nvPr>
        </p:nvSpPr>
        <p:spPr bwMode="auto">
          <a:xfrm>
            <a:off x="3124200" y="6245225"/>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6553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6138D1D9-A083-48EA-B1F8-0F98B217685A}" type="slidenum">
              <a:rPr lang="en-US" smtClean="0"/>
              <a:t>‹#›</a:t>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F556D4-BACA-475D-92A8-50AED6CDA629}" type="datetimeFigureOut">
              <a:rPr lang="en-US" smtClean="0"/>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38D1D9-A083-48EA-B1F8-0F98B217685A}" type="slidenum">
              <a:rPr lang="en-US" smtClean="0"/>
              <a:t>‹#›</a:t>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
            <a:ext cx="20574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90500"/>
            <a:ext cx="6019800" cy="5937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F556D4-BACA-475D-92A8-50AED6CDA629}" type="datetimeFigureOut">
              <a:rPr lang="en-US" smtClean="0"/>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38D1D9-A083-48EA-B1F8-0F98B217685A}" type="slidenum">
              <a:rPr lang="en-US" smtClean="0"/>
              <a:t>‹#›</a:t>
            </a:fld>
            <a:endParaRPr lang="en-US"/>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F556D4-BACA-475D-92A8-50AED6CDA629}" type="datetimeFigureOut">
              <a:rPr lang="en-US" smtClean="0"/>
              <a:t>3/21/2019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38D1D9-A083-48EA-B1F8-0F98B217685A}"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F556D4-BACA-475D-92A8-50AED6CDA629}" type="datetimeFigureOut">
              <a:rPr lang="en-US" smtClean="0"/>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38D1D9-A083-48EA-B1F8-0F98B217685A}" type="slidenum">
              <a:rPr lang="en-US" smtClean="0"/>
              <a:t>‹#›</a:t>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F556D4-BACA-475D-92A8-50AED6CDA629}" type="datetimeFigureOut">
              <a:rPr lang="en-US" smtClean="0"/>
              <a:t>3/21/2019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38D1D9-A083-48EA-B1F8-0F98B217685A}" type="slidenum">
              <a:rPr lang="en-US" smtClean="0"/>
              <a:t>‹#›</a:t>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74750"/>
            <a:ext cx="4038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74750"/>
            <a:ext cx="4038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F556D4-BACA-475D-92A8-50AED6CDA629}" type="datetimeFigureOut">
              <a:rPr lang="en-US" smtClean="0"/>
              <a:t>3/21/2019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38D1D9-A083-48EA-B1F8-0F98B217685A}" type="slidenum">
              <a:rPr lang="en-US" smtClean="0"/>
              <a:t>‹#›</a:t>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F556D4-BACA-475D-92A8-50AED6CDA629}" type="datetimeFigureOut">
              <a:rPr lang="en-US" smtClean="0"/>
              <a:t>3/21/2019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38D1D9-A083-48EA-B1F8-0F98B217685A}" type="slidenum">
              <a:rPr lang="en-US" smtClean="0"/>
              <a:t>‹#›</a:t>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F556D4-BACA-475D-92A8-50AED6CDA629}" type="datetimeFigureOut">
              <a:rPr lang="en-US" smtClean="0"/>
              <a:t>3/21/2019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38D1D9-A083-48EA-B1F8-0F98B217685A}" type="slidenum">
              <a:rPr lang="en-US" smtClean="0"/>
              <a:t>‹#›</a:t>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F556D4-BACA-475D-92A8-50AED6CDA629}" type="datetimeFigureOut">
              <a:rPr lang="en-US" smtClean="0"/>
              <a:t>3/21/2019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38D1D9-A083-48EA-B1F8-0F98B217685A}" type="slidenum">
              <a:rPr lang="en-US" smtClean="0"/>
              <a:t>‹#›</a:t>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F556D4-BACA-475D-92A8-50AED6CDA629}" type="datetimeFigureOut">
              <a:rPr lang="en-US" smtClean="0"/>
              <a:t>3/21/2019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38D1D9-A083-48EA-B1F8-0F98B217685A}" type="slidenum">
              <a:rPr lang="en-US" smtClean="0"/>
              <a:t>‹#›</a:t>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F556D4-BACA-475D-92A8-50AED6CDA629}" type="datetimeFigureOut">
              <a:rPr lang="en-US" smtClean="0"/>
              <a:t>3/21/2019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38D1D9-A083-48EA-B1F8-0F98B217685A}" type="slidenum">
              <a:rPr lang="en-US" smtClean="0"/>
              <a:t>‹#›</a:t>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p:cNvPicPr>
            <a:picLocks noChangeAspect="1"/>
          </p:cNvPicPr>
          <p:nvPr/>
        </p:nvPicPr>
        <p:blipFill>
          <a:blip r:embed="rId14"/>
          <a:stretch>
            <a:fillRect/>
          </a:stretch>
        </p:blipFill>
        <p:spPr>
          <a:xfrm>
            <a:off x="0" y="0"/>
            <a:ext cx="9144000" cy="6858000"/>
          </a:xfrm>
          <a:prstGeom prst="rect">
            <a:avLst/>
          </a:prstGeom>
          <a:noFill/>
          <a:ln w="9525">
            <a:noFill/>
          </a:ln>
        </p:spPr>
      </p:pic>
      <p:sp>
        <p:nvSpPr>
          <p:cNvPr id="1027" name="Rectangle 3"/>
          <p:cNvSpPr>
            <a:spLocks noGrp="1"/>
          </p:cNvSpPr>
          <p:nvPr>
            <p:ph type="title"/>
          </p:nvPr>
        </p:nvSpPr>
        <p:spPr>
          <a:xfrm>
            <a:off x="457200" y="190500"/>
            <a:ext cx="8229600" cy="582613"/>
          </a:xfrm>
          <a:prstGeom prst="rect">
            <a:avLst/>
          </a:prstGeom>
          <a:noFill/>
          <a:ln w="9525">
            <a:noFill/>
          </a:ln>
        </p:spPr>
        <p:txBody>
          <a:bodyPr anchor="ctr"/>
          <a:lstStyle/>
          <a:p>
            <a:pPr lvl="0"/>
            <a:r>
              <a:rPr lang="en-US" altLang="zh-CN" dirty="0"/>
              <a:t>Click to edit Master title style</a:t>
            </a:r>
          </a:p>
        </p:txBody>
      </p:sp>
      <p:sp>
        <p:nvSpPr>
          <p:cNvPr id="1028" name="Rectangle 4"/>
          <p:cNvSpPr>
            <a:spLocks noGrp="1"/>
          </p:cNvSpPr>
          <p:nvPr>
            <p:ph type="body" idx="1"/>
          </p:nvPr>
        </p:nvSpPr>
        <p:spPr>
          <a:xfrm>
            <a:off x="457200" y="1174750"/>
            <a:ext cx="8229600" cy="4953000"/>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9"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E4F556D4-BACA-475D-92A8-50AED6CDA629}" type="datetimeFigureOut">
              <a:rPr lang="en-US" smtClean="0"/>
              <a:t>3/21/2019</a:t>
            </a:fld>
            <a:endParaRPr lang="en-US"/>
          </a:p>
        </p:txBody>
      </p:sp>
      <p:sp>
        <p:nvSpPr>
          <p:cNvPr id="1030"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1"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6138D1D9-A083-48EA-B1F8-0F98B217685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27.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0.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4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xml"/><Relationship Id="rId5" Type="http://schemas.openxmlformats.org/officeDocument/2006/relationships/image" Target="../media/image39.jpeg"/><Relationship Id="rId4" Type="http://schemas.openxmlformats.org/officeDocument/2006/relationships/image" Target="../media/image38.jpeg"/></Relationships>
</file>

<file path=ppt/slides/_rels/slide5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4.xml"/><Relationship Id="rId5" Type="http://schemas.openxmlformats.org/officeDocument/2006/relationships/image" Target="../media/image43.jpeg"/><Relationship Id="rId4" Type="http://schemas.openxmlformats.org/officeDocument/2006/relationships/image" Target="../media/image42.jpeg"/></Relationships>
</file>

<file path=ppt/slides/_rels/slide5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4.xml"/><Relationship Id="rId4" Type="http://schemas.openxmlformats.org/officeDocument/2006/relationships/image" Target="../media/image46.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0600" y="838200"/>
            <a:ext cx="7315200" cy="1384995"/>
          </a:xfrm>
          <a:prstGeom prst="rect">
            <a:avLst/>
          </a:prstGeom>
          <a:noFill/>
        </p:spPr>
        <p:txBody>
          <a:bodyPr wrap="square" rtlCol="0">
            <a:spAutoFit/>
          </a:bodyPr>
          <a:lstStyle/>
          <a:p>
            <a:pPr algn="ctr"/>
            <a:r>
              <a:rPr lang="en-US" sz="2800" dirty="0" smtClean="0">
                <a:latin typeface="Times New Roman" panose="02020603050405020304" pitchFamily="18" charset="0"/>
                <a:cs typeface="Times New Roman" panose="02020603050405020304" pitchFamily="18" charset="0"/>
              </a:rPr>
              <a:t>PHƯƠNG PHÁP- KĨ THUẬT DẠY HỌC TÍCH CỰC TRONG KHOA HỌC TỰ NHIÊN </a:t>
            </a:r>
          </a:p>
          <a:p>
            <a:pPr algn="ctr"/>
            <a:r>
              <a:rPr lang="en-US" sz="2800" dirty="0" smtClean="0">
                <a:latin typeface="Times New Roman" panose="02020603050405020304" pitchFamily="18" charset="0"/>
                <a:cs typeface="Times New Roman" panose="02020603050405020304" pitchFamily="18" charset="0"/>
              </a:rPr>
              <a:t>( PHÂN MÔN SINH HỌC)</a:t>
            </a:r>
            <a:endParaRPr lang="en-US" sz="28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381000" y="2667000"/>
            <a:ext cx="8305800" cy="3415030"/>
          </a:xfrm>
          <a:prstGeom prst="rect">
            <a:avLst/>
          </a:prstGeom>
          <a:noFill/>
        </p:spPr>
        <p:txBody>
          <a:bodyPr wrap="square" rtlCol="0">
            <a:spAutoFit/>
          </a:bodyPr>
          <a:lstStyle/>
          <a:p>
            <a:pPr algn="l"/>
            <a:r>
              <a:rPr lang="en-US" sz="2400" b="1" dirty="0" smtClean="0">
                <a:latin typeface="Times New Roman" panose="02020603050405020304" pitchFamily="18" charset="0"/>
                <a:cs typeface="Times New Roman" panose="02020603050405020304" pitchFamily="18" charset="0"/>
              </a:rPr>
              <a:t>NỘI DUNG</a:t>
            </a:r>
            <a:endParaRPr lang="en-US" sz="2400" dirty="0" smtClean="0">
              <a:latin typeface="Times New Roman" panose="02020603050405020304" pitchFamily="18" charset="0"/>
              <a:cs typeface="Times New Roman" panose="02020603050405020304" pitchFamily="18" charset="0"/>
            </a:endParaRPr>
          </a:p>
          <a:p>
            <a:pPr algn="ctr"/>
            <a:r>
              <a:rPr lang="en-US" sz="2400" b="1" dirty="0" smtClean="0">
                <a:latin typeface="Times New Roman" panose="02020603050405020304" pitchFamily="18" charset="0"/>
                <a:cs typeface="Times New Roman" panose="02020603050405020304" pitchFamily="18" charset="0"/>
              </a:rPr>
              <a:t>PHẦN I.</a:t>
            </a:r>
            <a:r>
              <a:rPr lang="en-US" sz="2400" dirty="0" smtClean="0">
                <a:latin typeface="Times New Roman" panose="02020603050405020304" pitchFamily="18" charset="0"/>
                <a:cs typeface="Times New Roman" panose="02020603050405020304" pitchFamily="18" charset="0"/>
              </a:rPr>
              <a:t> </a:t>
            </a:r>
          </a:p>
          <a:p>
            <a:r>
              <a:rPr lang="en-US" sz="2400" dirty="0" smtClean="0">
                <a:latin typeface="Times New Roman" panose="02020603050405020304" pitchFamily="18" charset="0"/>
                <a:cs typeface="Times New Roman" panose="02020603050405020304" pitchFamily="18" charset="0"/>
              </a:rPr>
              <a:t>CÁC PHƯƠNG PHÁP- KĨ THUẬT DẠY HỌC TÍCH CỰC</a:t>
            </a:r>
          </a:p>
          <a:p>
            <a:pPr algn="ctr"/>
            <a:r>
              <a:rPr lang="en-US" sz="2400" b="1" dirty="0" smtClean="0">
                <a:latin typeface="Times New Roman" panose="02020603050405020304" pitchFamily="18" charset="0"/>
                <a:cs typeface="Times New Roman" panose="02020603050405020304" pitchFamily="18" charset="0"/>
              </a:rPr>
              <a:t>PHẦN II.</a:t>
            </a:r>
          </a:p>
          <a:p>
            <a:r>
              <a:rPr lang="en-US" sz="2400" dirty="0" smtClean="0">
                <a:latin typeface="Times New Roman" panose="02020603050405020304" pitchFamily="18" charset="0"/>
                <a:cs typeface="Times New Roman" panose="02020603050405020304" pitchFamily="18" charset="0"/>
              </a:rPr>
              <a:t> PHƯƠNG PHÁP ĐỊNH HƯỚNG CHO HỌC SINH CHUẨN BỊ BÀI MỚI</a:t>
            </a:r>
          </a:p>
          <a:p>
            <a:pPr algn="ctr"/>
            <a:r>
              <a:rPr lang="en-US" sz="2400" b="1" dirty="0" smtClean="0">
                <a:latin typeface="Times New Roman" panose="02020603050405020304" pitchFamily="18" charset="0"/>
                <a:cs typeface="Times New Roman" panose="02020603050405020304" pitchFamily="18" charset="0"/>
              </a:rPr>
              <a:t>PHẦN III.</a:t>
            </a:r>
            <a:r>
              <a:rPr lang="en-US" sz="2400" dirty="0" smtClean="0">
                <a:latin typeface="Times New Roman" panose="02020603050405020304" pitchFamily="18" charset="0"/>
                <a:cs typeface="Times New Roman" panose="02020603050405020304" pitchFamily="18" charset="0"/>
              </a:rPr>
              <a:t> </a:t>
            </a:r>
          </a:p>
          <a:p>
            <a:pPr algn="ctr"/>
            <a:r>
              <a:rPr lang="en-US" sz="2400" dirty="0" smtClean="0">
                <a:latin typeface="Times New Roman" panose="02020603050405020304" pitchFamily="18" charset="0"/>
                <a:cs typeface="Times New Roman" panose="02020603050405020304" pitchFamily="18" charset="0"/>
              </a:rPr>
              <a:t> KĨ THUẬT DẠY HỌC MỘT SỐ BÀI MANG TÍNH LÝ THUYẾT, THÔNG BÁO</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53110800_2280271448876803_6281228308478689280_n"/>
          <p:cNvPicPr>
            <a:picLocks noGrp="1" noChangeAspect="1"/>
          </p:cNvPicPr>
          <p:nvPr>
            <p:ph sz="quarter" idx="13"/>
          </p:nvPr>
        </p:nvPicPr>
        <p:blipFill>
          <a:blip r:embed="rId2"/>
          <a:stretch>
            <a:fillRect/>
          </a:stretch>
        </p:blipFill>
        <p:spPr>
          <a:xfrm>
            <a:off x="1127760" y="77470"/>
            <a:ext cx="7178040" cy="673227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mage result for CÃ¢u láº¡c bá» vá» phÃ²ng chá»ng thiÃªn ta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21596"/>
            <a:ext cx="9144000" cy="495523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10208" y="270172"/>
            <a:ext cx="8252792" cy="461665"/>
          </a:xfrm>
          <a:prstGeom prst="rect">
            <a:avLst/>
          </a:prstGeom>
          <a:solidFill>
            <a:srgbClr val="FFFFCC"/>
          </a:solidFill>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PH</a:t>
            </a:r>
            <a:r>
              <a:rPr lang="vi-VN" sz="2400" b="1" dirty="0">
                <a:solidFill>
                  <a:srgbClr val="FF0000"/>
                </a:solidFill>
                <a:latin typeface="Times New Roman" panose="02020603050405020304" pitchFamily="18" charset="0"/>
                <a:cs typeface="Times New Roman" panose="02020603050405020304" pitchFamily="18" charset="0"/>
              </a:rPr>
              <a:t>Ư</a:t>
            </a:r>
            <a:r>
              <a:rPr lang="en-US" sz="2400" b="1" dirty="0">
                <a:solidFill>
                  <a:srgbClr val="FF0000"/>
                </a:solidFill>
                <a:latin typeface="Times New Roman" panose="02020603050405020304" pitchFamily="18" charset="0"/>
                <a:cs typeface="Times New Roman" panose="02020603050405020304" pitchFamily="18" charset="0"/>
              </a:rPr>
              <a:t>ƠNG PHÁP SỬ DỤNG PH</a:t>
            </a:r>
            <a:r>
              <a:rPr lang="vi-VN" sz="2400" b="1" dirty="0">
                <a:solidFill>
                  <a:srgbClr val="FF0000"/>
                </a:solidFill>
                <a:latin typeface="Times New Roman" panose="02020603050405020304" pitchFamily="18" charset="0"/>
                <a:cs typeface="Times New Roman" panose="02020603050405020304" pitchFamily="18" charset="0"/>
              </a:rPr>
              <a:t>Ư</a:t>
            </a:r>
            <a:r>
              <a:rPr lang="en-US" sz="2400" b="1" dirty="0">
                <a:solidFill>
                  <a:srgbClr val="FF0000"/>
                </a:solidFill>
                <a:latin typeface="Times New Roman" panose="02020603050405020304" pitchFamily="18" charset="0"/>
                <a:cs typeface="Times New Roman" panose="02020603050405020304" pitchFamily="18" charset="0"/>
              </a:rPr>
              <a:t>ƠNG TIỆN TRỰC QUAN</a:t>
            </a:r>
          </a:p>
        </p:txBody>
      </p:sp>
      <p:sp>
        <p:nvSpPr>
          <p:cNvPr id="3" name="TextBox 2"/>
          <p:cNvSpPr txBox="1"/>
          <p:nvPr/>
        </p:nvSpPr>
        <p:spPr>
          <a:xfrm>
            <a:off x="510208" y="731837"/>
            <a:ext cx="8252792" cy="1198880"/>
          </a:xfrm>
          <a:prstGeom prst="rect">
            <a:avLst/>
          </a:prstGeom>
          <a:noFill/>
        </p:spPr>
        <p:txBody>
          <a:bodyPr wrap="square" rtlCol="0">
            <a:spAutoFit/>
          </a:bodyPr>
          <a:lstStyle/>
          <a:p>
            <a:pPr algn="ctr"/>
            <a:r>
              <a:rPr lang="en-US" sz="2400" b="1" dirty="0" err="1" smtClean="0">
                <a:latin typeface="Times New Roman" panose="02020603050405020304" pitchFamily="18" charset="0"/>
                <a:cs typeface="Times New Roman" panose="02020603050405020304" pitchFamily="18" charset="0"/>
              </a:rPr>
              <a:t>Bài</a:t>
            </a:r>
            <a:r>
              <a:rPr lang="en-US" sz="2400" b="1" dirty="0" smtClean="0">
                <a:latin typeface="Times New Roman" panose="02020603050405020304" pitchFamily="18" charset="0"/>
                <a:cs typeface="Times New Roman" panose="02020603050405020304" pitchFamily="18" charset="0"/>
              </a:rPr>
              <a:t> 59: KHÔI PHỤC MÔI TRƯỜNG VÀ GIỮ GÌN THIÊN NHIÊN HOANG DÃ</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III/ </a:t>
            </a:r>
            <a:r>
              <a:rPr lang="en-US" sz="2400" dirty="0" err="1" smtClean="0">
                <a:latin typeface="Times New Roman" panose="02020603050405020304" pitchFamily="18" charset="0"/>
                <a:cs typeface="Times New Roman" panose="02020603050405020304" pitchFamily="18" charset="0"/>
              </a:rPr>
              <a:t>Vai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trò</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học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sinh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việc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vệ</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thiên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nhiên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hoang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dã</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OAA global temperature_AI.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82469"/>
            <a:ext cx="5994399" cy="2805172"/>
          </a:xfrm>
          <a:prstGeom prst="rect">
            <a:avLst/>
          </a:prstGeom>
          <a:noFill/>
        </p:spPr>
      </p:pic>
      <p:sp>
        <p:nvSpPr>
          <p:cNvPr id="5" name="Rectangle 4"/>
          <p:cNvSpPr/>
          <p:nvPr/>
        </p:nvSpPr>
        <p:spPr>
          <a:xfrm>
            <a:off x="362973" y="2922054"/>
            <a:ext cx="8164051" cy="640688"/>
          </a:xfrm>
          <a:prstGeom prst="rect">
            <a:avLst/>
          </a:prstGeom>
        </p:spPr>
        <p:txBody>
          <a:bodyPr wrap="square">
            <a:spAutoFit/>
          </a:bodyPr>
          <a:lstStyle/>
          <a:p>
            <a:pPr algn="ctr">
              <a:lnSpc>
                <a:spcPct val="115000"/>
              </a:lnSpc>
              <a:spcBef>
                <a:spcPts val="600"/>
              </a:spcBef>
            </a:pPr>
            <a:r>
              <a:rPr lang="en-US" sz="1600" i="1" dirty="0" err="1">
                <a:solidFill>
                  <a:srgbClr val="0000FF"/>
                </a:solidFill>
                <a:latin typeface="Times New Roman" panose="02020603050405020304" pitchFamily="18" charset="0"/>
                <a:ea typeface="Calibri" panose="020F0502020204030204" charset="0"/>
                <a:cs typeface="Courier New" panose="02070309020205020404" pitchFamily="49" charset="0"/>
              </a:rPr>
              <a:t>Biểu</a:t>
            </a:r>
            <a:r>
              <a:rPr lang="en-US" sz="1600" i="1" dirty="0">
                <a:solidFill>
                  <a:srgbClr val="0000FF"/>
                </a:solidFill>
                <a:latin typeface="Times New Roman" panose="02020603050405020304" pitchFamily="18" charset="0"/>
                <a:ea typeface="Calibri" panose="020F0502020204030204" charset="0"/>
                <a:cs typeface="Courier New" panose="02070309020205020404" pitchFamily="49" charset="0"/>
              </a:rPr>
              <a:t> </a:t>
            </a:r>
            <a:r>
              <a:rPr lang="en-US" sz="1600" i="1" dirty="0" err="1">
                <a:solidFill>
                  <a:srgbClr val="0000FF"/>
                </a:solidFill>
                <a:latin typeface="Times New Roman" panose="02020603050405020304" pitchFamily="18" charset="0"/>
                <a:ea typeface="Calibri" panose="020F0502020204030204" charset="0"/>
                <a:cs typeface="Courier New" panose="02070309020205020404" pitchFamily="49" charset="0"/>
              </a:rPr>
              <a:t>đô</a:t>
            </a:r>
            <a:r>
              <a:rPr lang="en-US" sz="1600" i="1" dirty="0">
                <a:solidFill>
                  <a:srgbClr val="0000FF"/>
                </a:solidFill>
                <a:latin typeface="Times New Roman" panose="02020603050405020304" pitchFamily="18" charset="0"/>
                <a:ea typeface="Calibri" panose="020F0502020204030204" charset="0"/>
                <a:cs typeface="Courier New" panose="02070309020205020404" pitchFamily="49" charset="0"/>
              </a:rPr>
              <a:t>̀ </a:t>
            </a:r>
            <a:r>
              <a:rPr lang="en-US" sz="1600" i="1" dirty="0" err="1">
                <a:solidFill>
                  <a:srgbClr val="0000FF"/>
                </a:solidFill>
                <a:latin typeface="Times New Roman" panose="02020603050405020304" pitchFamily="18" charset="0"/>
                <a:ea typeface="Calibri" panose="020F0502020204030204" charset="0"/>
                <a:cs typeface="Courier New" panose="02070309020205020404" pitchFamily="49" charset="0"/>
              </a:rPr>
              <a:t>về</a:t>
            </a:r>
            <a:r>
              <a:rPr lang="en-US" sz="1600" i="1" dirty="0">
                <a:solidFill>
                  <a:srgbClr val="0000FF"/>
                </a:solidFill>
                <a:latin typeface="Times New Roman" panose="02020603050405020304" pitchFamily="18" charset="0"/>
                <a:ea typeface="Calibri" panose="020F0502020204030204" charset="0"/>
                <a:cs typeface="Courier New" panose="02070309020205020404" pitchFamily="49" charset="0"/>
              </a:rPr>
              <a:t> </a:t>
            </a:r>
            <a:r>
              <a:rPr lang="en-US" sz="1600" i="1" dirty="0" err="1">
                <a:solidFill>
                  <a:srgbClr val="0000FF"/>
                </a:solidFill>
                <a:latin typeface="Times New Roman" panose="02020603050405020304" pitchFamily="18" charset="0"/>
                <a:ea typeface="Calibri" panose="020F0502020204030204" charset="0"/>
                <a:cs typeface="Courier New" panose="02070309020205020404" pitchFamily="49" charset="0"/>
              </a:rPr>
              <a:t>chênh</a:t>
            </a:r>
            <a:r>
              <a:rPr lang="en-US" sz="1600" i="1" dirty="0">
                <a:solidFill>
                  <a:srgbClr val="0000FF"/>
                </a:solidFill>
                <a:latin typeface="Times New Roman" panose="02020603050405020304" pitchFamily="18" charset="0"/>
                <a:ea typeface="Calibri" panose="020F0502020204030204" charset="0"/>
                <a:cs typeface="Courier New" panose="02070309020205020404" pitchFamily="49" charset="0"/>
              </a:rPr>
              <a:t> </a:t>
            </a:r>
            <a:r>
              <a:rPr lang="en-US" sz="1600" i="1" dirty="0" err="1">
                <a:solidFill>
                  <a:srgbClr val="0000FF"/>
                </a:solidFill>
                <a:latin typeface="Times New Roman" panose="02020603050405020304" pitchFamily="18" charset="0"/>
                <a:ea typeface="Calibri" panose="020F0502020204030204" charset="0"/>
                <a:cs typeface="Courier New" panose="02070309020205020404" pitchFamily="49" charset="0"/>
              </a:rPr>
              <a:t>lệch</a:t>
            </a:r>
            <a:r>
              <a:rPr lang="en-US" sz="1600" i="1" dirty="0">
                <a:solidFill>
                  <a:srgbClr val="0000FF"/>
                </a:solidFill>
                <a:latin typeface="Times New Roman" panose="02020603050405020304" pitchFamily="18" charset="0"/>
                <a:ea typeface="Calibri" panose="020F0502020204030204" charset="0"/>
                <a:cs typeface="Courier New" panose="02070309020205020404" pitchFamily="49" charset="0"/>
              </a:rPr>
              <a:t> </a:t>
            </a:r>
            <a:r>
              <a:rPr lang="en-US" sz="1600" i="1" dirty="0" err="1">
                <a:solidFill>
                  <a:srgbClr val="0000FF"/>
                </a:solidFill>
                <a:latin typeface="Times New Roman" panose="02020603050405020304" pitchFamily="18" charset="0"/>
                <a:ea typeface="Calibri" panose="020F0502020204030204" charset="0"/>
                <a:cs typeface="Courier New" panose="02070309020205020404" pitchFamily="49" charset="0"/>
              </a:rPr>
              <a:t>nhiệt</a:t>
            </a:r>
            <a:r>
              <a:rPr lang="en-US" sz="1600" i="1" dirty="0">
                <a:solidFill>
                  <a:srgbClr val="0000FF"/>
                </a:solidFill>
                <a:latin typeface="Times New Roman" panose="02020603050405020304" pitchFamily="18" charset="0"/>
                <a:ea typeface="Calibri" panose="020F0502020204030204" charset="0"/>
                <a:cs typeface="Courier New" panose="02070309020205020404" pitchFamily="49" charset="0"/>
              </a:rPr>
              <a:t> </a:t>
            </a:r>
            <a:r>
              <a:rPr lang="en-US" sz="1600" i="1" dirty="0" err="1">
                <a:solidFill>
                  <a:srgbClr val="0000FF"/>
                </a:solidFill>
                <a:latin typeface="Times New Roman" panose="02020603050405020304" pitchFamily="18" charset="0"/>
                <a:ea typeface="Calibri" panose="020F0502020204030204" charset="0"/>
                <a:cs typeface="Courier New" panose="02070309020205020404" pitchFamily="49" charset="0"/>
              </a:rPr>
              <a:t>đô</a:t>
            </a:r>
            <a:r>
              <a:rPr lang="en-US" sz="1600" i="1" dirty="0">
                <a:solidFill>
                  <a:srgbClr val="0000FF"/>
                </a:solidFill>
                <a:latin typeface="Times New Roman" panose="02020603050405020304" pitchFamily="18" charset="0"/>
                <a:ea typeface="Calibri" panose="020F0502020204030204" charset="0"/>
                <a:cs typeface="Courier New" panose="02070309020205020404" pitchFamily="49" charset="0"/>
              </a:rPr>
              <a:t>̣ </a:t>
            </a:r>
            <a:r>
              <a:rPr lang="en-US" sz="1600" i="1" dirty="0" err="1">
                <a:solidFill>
                  <a:srgbClr val="0000FF"/>
                </a:solidFill>
                <a:latin typeface="Times New Roman" panose="02020603050405020304" pitchFamily="18" charset="0"/>
                <a:ea typeface="Calibri" panose="020F0502020204030204" charset="0"/>
                <a:cs typeface="Courier New" panose="02070309020205020404" pitchFamily="49" charset="0"/>
              </a:rPr>
              <a:t>trung</a:t>
            </a:r>
            <a:r>
              <a:rPr lang="en-US" sz="1600" i="1" dirty="0">
                <a:solidFill>
                  <a:srgbClr val="0000FF"/>
                </a:solidFill>
                <a:latin typeface="Times New Roman" panose="02020603050405020304" pitchFamily="18" charset="0"/>
                <a:ea typeface="Calibri" panose="020F0502020204030204" charset="0"/>
                <a:cs typeface="Courier New" panose="02070309020205020404" pitchFamily="49" charset="0"/>
              </a:rPr>
              <a:t> </a:t>
            </a:r>
            <a:r>
              <a:rPr lang="en-US" sz="1600" i="1" dirty="0" err="1">
                <a:solidFill>
                  <a:srgbClr val="0000FF"/>
                </a:solidFill>
                <a:latin typeface="Times New Roman" panose="02020603050405020304" pitchFamily="18" charset="0"/>
                <a:ea typeface="Calibri" panose="020F0502020204030204" charset="0"/>
                <a:cs typeface="Courier New" panose="02070309020205020404" pitchFamily="49" charset="0"/>
              </a:rPr>
              <a:t>bình</a:t>
            </a:r>
            <a:r>
              <a:rPr lang="en-US" sz="1600" i="1" dirty="0">
                <a:solidFill>
                  <a:srgbClr val="0000FF"/>
                </a:solidFill>
                <a:latin typeface="Times New Roman" panose="02020603050405020304" pitchFamily="18" charset="0"/>
                <a:ea typeface="Calibri" panose="020F0502020204030204" charset="0"/>
                <a:cs typeface="Courier New" panose="02070309020205020404" pitchFamily="49" charset="0"/>
              </a:rPr>
              <a:t> </a:t>
            </a:r>
            <a:r>
              <a:rPr lang="en-US" sz="1600" i="1" dirty="0" err="1">
                <a:solidFill>
                  <a:srgbClr val="0000FF"/>
                </a:solidFill>
                <a:latin typeface="Times New Roman" panose="02020603050405020304" pitchFamily="18" charset="0"/>
                <a:ea typeface="Calibri" panose="020F0502020204030204" charset="0"/>
                <a:cs typeface="Courier New" panose="02070309020205020404" pitchFamily="49" charset="0"/>
              </a:rPr>
              <a:t>Trái</a:t>
            </a:r>
            <a:r>
              <a:rPr lang="en-US" sz="1600" i="1" dirty="0">
                <a:solidFill>
                  <a:srgbClr val="0000FF"/>
                </a:solidFill>
                <a:latin typeface="Times New Roman" panose="02020603050405020304" pitchFamily="18" charset="0"/>
                <a:ea typeface="Calibri" panose="020F0502020204030204" charset="0"/>
                <a:cs typeface="Courier New" panose="02070309020205020404" pitchFamily="49" charset="0"/>
              </a:rPr>
              <a:t> </a:t>
            </a:r>
            <a:r>
              <a:rPr lang="en-US" sz="1600" i="1" dirty="0" err="1">
                <a:solidFill>
                  <a:srgbClr val="0000FF"/>
                </a:solidFill>
                <a:latin typeface="Times New Roman" panose="02020603050405020304" pitchFamily="18" charset="0"/>
                <a:ea typeface="Calibri" panose="020F0502020204030204" charset="0"/>
                <a:cs typeface="Courier New" panose="02070309020205020404" pitchFamily="49" charset="0"/>
              </a:rPr>
              <a:t>Đất</a:t>
            </a:r>
            <a:r>
              <a:rPr lang="en-US" sz="1600" i="1" dirty="0">
                <a:solidFill>
                  <a:srgbClr val="0000FF"/>
                </a:solidFill>
                <a:latin typeface="Times New Roman" panose="02020603050405020304" pitchFamily="18" charset="0"/>
                <a:ea typeface="Calibri" panose="020F0502020204030204" charset="0"/>
                <a:cs typeface="Courier New" panose="02070309020205020404" pitchFamily="49" charset="0"/>
              </a:rPr>
              <a:t> so </a:t>
            </a:r>
            <a:r>
              <a:rPr lang="en-US" sz="1600" i="1" dirty="0" err="1">
                <a:solidFill>
                  <a:srgbClr val="0000FF"/>
                </a:solidFill>
                <a:latin typeface="Times New Roman" panose="02020603050405020304" pitchFamily="18" charset="0"/>
                <a:ea typeface="Calibri" panose="020F0502020204030204" charset="0"/>
                <a:cs typeface="Courier New" panose="02070309020205020404" pitchFamily="49" charset="0"/>
              </a:rPr>
              <a:t>với</a:t>
            </a:r>
            <a:r>
              <a:rPr lang="en-US" sz="1600" i="1" dirty="0">
                <a:solidFill>
                  <a:srgbClr val="0000FF"/>
                </a:solidFill>
                <a:latin typeface="Times New Roman" panose="02020603050405020304" pitchFamily="18" charset="0"/>
                <a:ea typeface="Calibri" panose="020F0502020204030204" charset="0"/>
                <a:cs typeface="Courier New" panose="02070309020205020404" pitchFamily="49" charset="0"/>
              </a:rPr>
              <a:t> </a:t>
            </a:r>
            <a:r>
              <a:rPr lang="en-US" sz="1600" i="1" dirty="0" err="1">
                <a:solidFill>
                  <a:srgbClr val="0000FF"/>
                </a:solidFill>
                <a:latin typeface="Times New Roman" panose="02020603050405020304" pitchFamily="18" charset="0"/>
                <a:ea typeface="Calibri" panose="020F0502020204030204" charset="0"/>
                <a:cs typeface="Courier New" panose="02070309020205020404" pitchFamily="49" charset="0"/>
              </a:rPr>
              <a:t>nhiệt</a:t>
            </a:r>
            <a:r>
              <a:rPr lang="en-US" sz="1600" i="1" dirty="0">
                <a:solidFill>
                  <a:srgbClr val="0000FF"/>
                </a:solidFill>
                <a:latin typeface="Times New Roman" panose="02020603050405020304" pitchFamily="18" charset="0"/>
                <a:ea typeface="Calibri" panose="020F0502020204030204" charset="0"/>
                <a:cs typeface="Courier New" panose="02070309020205020404" pitchFamily="49" charset="0"/>
              </a:rPr>
              <a:t> </a:t>
            </a:r>
            <a:r>
              <a:rPr lang="en-US" sz="1600" i="1" dirty="0" err="1">
                <a:solidFill>
                  <a:srgbClr val="0000FF"/>
                </a:solidFill>
                <a:latin typeface="Times New Roman" panose="02020603050405020304" pitchFamily="18" charset="0"/>
                <a:ea typeface="Calibri" panose="020F0502020204030204" charset="0"/>
                <a:cs typeface="Courier New" panose="02070309020205020404" pitchFamily="49" charset="0"/>
              </a:rPr>
              <a:t>độ</a:t>
            </a:r>
            <a:r>
              <a:rPr lang="en-US" sz="1600" i="1" dirty="0">
                <a:solidFill>
                  <a:srgbClr val="0000FF"/>
                </a:solidFill>
                <a:latin typeface="Times New Roman" panose="02020603050405020304" pitchFamily="18" charset="0"/>
                <a:ea typeface="Calibri" panose="020F0502020204030204" charset="0"/>
                <a:cs typeface="Courier New" panose="02070309020205020404" pitchFamily="49" charset="0"/>
              </a:rPr>
              <a:t> </a:t>
            </a:r>
            <a:r>
              <a:rPr lang="en-US" sz="1600" i="1" dirty="0" err="1">
                <a:solidFill>
                  <a:srgbClr val="0000FF"/>
                </a:solidFill>
                <a:latin typeface="Times New Roman" panose="02020603050405020304" pitchFamily="18" charset="0"/>
                <a:ea typeface="Calibri" panose="020F0502020204030204" charset="0"/>
                <a:cs typeface="Courier New" panose="02070309020205020404" pitchFamily="49" charset="0"/>
              </a:rPr>
              <a:t>trung</a:t>
            </a:r>
            <a:r>
              <a:rPr lang="en-US" sz="1600" i="1" dirty="0">
                <a:solidFill>
                  <a:srgbClr val="0000FF"/>
                </a:solidFill>
                <a:latin typeface="Times New Roman" panose="02020603050405020304" pitchFamily="18" charset="0"/>
                <a:ea typeface="Calibri" panose="020F0502020204030204" charset="0"/>
                <a:cs typeface="Courier New" panose="02070309020205020404" pitchFamily="49" charset="0"/>
              </a:rPr>
              <a:t> </a:t>
            </a:r>
            <a:r>
              <a:rPr lang="en-US" sz="1600" i="1" dirty="0" err="1">
                <a:solidFill>
                  <a:srgbClr val="0000FF"/>
                </a:solidFill>
                <a:latin typeface="Times New Roman" panose="02020603050405020304" pitchFamily="18" charset="0"/>
                <a:ea typeface="Calibri" panose="020F0502020204030204" charset="0"/>
                <a:cs typeface="Courier New" panose="02070309020205020404" pitchFamily="49" charset="0"/>
              </a:rPr>
              <a:t>bình</a:t>
            </a:r>
            <a:r>
              <a:rPr lang="en-US" sz="1600" i="1" dirty="0">
                <a:solidFill>
                  <a:srgbClr val="0000FF"/>
                </a:solidFill>
                <a:latin typeface="Times New Roman" panose="02020603050405020304" pitchFamily="18" charset="0"/>
                <a:ea typeface="Calibri" panose="020F0502020204030204" charset="0"/>
                <a:cs typeface="Courier New" panose="02070309020205020404" pitchFamily="49" charset="0"/>
              </a:rPr>
              <a:t> </a:t>
            </a:r>
            <a:r>
              <a:rPr lang="en-US" sz="1600" i="1" dirty="0" err="1">
                <a:solidFill>
                  <a:srgbClr val="0000FF"/>
                </a:solidFill>
                <a:latin typeface="Times New Roman" panose="02020603050405020304" pitchFamily="18" charset="0"/>
                <a:ea typeface="Calibri" panose="020F0502020204030204" charset="0"/>
                <a:cs typeface="Courier New" panose="02070309020205020404" pitchFamily="49" charset="0"/>
              </a:rPr>
              <a:t>của</a:t>
            </a:r>
            <a:r>
              <a:rPr lang="en-US" sz="1600" i="1" dirty="0">
                <a:solidFill>
                  <a:srgbClr val="0000FF"/>
                </a:solidFill>
                <a:latin typeface="Times New Roman" panose="02020603050405020304" pitchFamily="18" charset="0"/>
                <a:ea typeface="Calibri" panose="020F0502020204030204" charset="0"/>
                <a:cs typeface="Courier New" panose="02070309020205020404" pitchFamily="49" charset="0"/>
              </a:rPr>
              <a:t> </a:t>
            </a:r>
            <a:r>
              <a:rPr lang="en-US" sz="1600" i="1" dirty="0" err="1">
                <a:solidFill>
                  <a:srgbClr val="0000FF"/>
                </a:solidFill>
                <a:latin typeface="Times New Roman" panose="02020603050405020304" pitchFamily="18" charset="0"/>
                <a:ea typeface="Calibri" panose="020F0502020204030204" charset="0"/>
                <a:cs typeface="Courier New" panose="02070309020205020404" pitchFamily="49" charset="0"/>
              </a:rPr>
              <a:t>thế</a:t>
            </a:r>
            <a:r>
              <a:rPr lang="en-US" sz="1600" i="1" dirty="0">
                <a:solidFill>
                  <a:srgbClr val="0000FF"/>
                </a:solidFill>
                <a:latin typeface="Times New Roman" panose="02020603050405020304" pitchFamily="18" charset="0"/>
                <a:ea typeface="Calibri" panose="020F0502020204030204" charset="0"/>
                <a:cs typeface="Courier New" panose="02070309020205020404" pitchFamily="49" charset="0"/>
              </a:rPr>
              <a:t> </a:t>
            </a:r>
            <a:r>
              <a:rPr lang="en-US" sz="1600" i="1" dirty="0" err="1">
                <a:solidFill>
                  <a:srgbClr val="0000FF"/>
                </a:solidFill>
                <a:latin typeface="Times New Roman" panose="02020603050405020304" pitchFamily="18" charset="0"/>
                <a:ea typeface="Calibri" panose="020F0502020204030204" charset="0"/>
                <a:cs typeface="Courier New" panose="02070309020205020404" pitchFamily="49" charset="0"/>
              </a:rPr>
              <a:t>kỉ</a:t>
            </a:r>
            <a:r>
              <a:rPr lang="en-US" sz="1600" i="1" dirty="0">
                <a:solidFill>
                  <a:srgbClr val="0000FF"/>
                </a:solidFill>
                <a:latin typeface="Times New Roman" panose="02020603050405020304" pitchFamily="18" charset="0"/>
                <a:ea typeface="Calibri" panose="020F0502020204030204" charset="0"/>
                <a:cs typeface="Courier New" panose="02070309020205020404" pitchFamily="49" charset="0"/>
              </a:rPr>
              <a:t> 20 (</a:t>
            </a:r>
            <a:r>
              <a:rPr lang="en-US" sz="1600" i="1" dirty="0" err="1">
                <a:solidFill>
                  <a:srgbClr val="0000FF"/>
                </a:solidFill>
                <a:latin typeface="Times New Roman" panose="02020603050405020304" pitchFamily="18" charset="0"/>
                <a:ea typeface="Calibri" panose="020F0502020204030204" charset="0"/>
                <a:cs typeface="Courier New" panose="02070309020205020404" pitchFamily="49" charset="0"/>
              </a:rPr>
              <a:t>theo</a:t>
            </a:r>
            <a:r>
              <a:rPr lang="en-US" sz="1600" i="1" dirty="0">
                <a:solidFill>
                  <a:srgbClr val="0000FF"/>
                </a:solidFill>
                <a:latin typeface="Times New Roman" panose="02020603050405020304" pitchFamily="18" charset="0"/>
                <a:ea typeface="Calibri" panose="020F0502020204030204" charset="0"/>
                <a:cs typeface="Courier New" panose="02070309020205020404" pitchFamily="49" charset="0"/>
              </a:rPr>
              <a:t> </a:t>
            </a:r>
            <a:r>
              <a:rPr lang="en-US" sz="1600" i="1" dirty="0" err="1">
                <a:solidFill>
                  <a:srgbClr val="0000FF"/>
                </a:solidFill>
                <a:latin typeface="Times New Roman" panose="02020603050405020304" pitchFamily="18" charset="0"/>
                <a:ea typeface="Calibri" panose="020F0502020204030204" charset="0"/>
                <a:cs typeface="Courier New" panose="02070309020205020404" pitchFamily="49" charset="0"/>
              </a:rPr>
              <a:t>Tổng</a:t>
            </a:r>
            <a:r>
              <a:rPr lang="en-US" sz="1600" i="1" dirty="0">
                <a:solidFill>
                  <a:srgbClr val="0000FF"/>
                </a:solidFill>
                <a:latin typeface="Times New Roman" panose="02020603050405020304" pitchFamily="18" charset="0"/>
                <a:ea typeface="Calibri" panose="020F0502020204030204" charset="0"/>
                <a:cs typeface="Courier New" panose="02070309020205020404" pitchFamily="49" charset="0"/>
              </a:rPr>
              <a:t> </a:t>
            </a:r>
            <a:r>
              <a:rPr lang="en-US" sz="1600" i="1" dirty="0" err="1">
                <a:solidFill>
                  <a:srgbClr val="0000FF"/>
                </a:solidFill>
                <a:latin typeface="Times New Roman" panose="02020603050405020304" pitchFamily="18" charset="0"/>
                <a:ea typeface="Calibri" panose="020F0502020204030204" charset="0"/>
                <a:cs typeface="Courier New" panose="02070309020205020404" pitchFamily="49" charset="0"/>
              </a:rPr>
              <a:t>cục</a:t>
            </a:r>
            <a:r>
              <a:rPr lang="en-US" sz="1600" i="1" dirty="0">
                <a:solidFill>
                  <a:srgbClr val="0000FF"/>
                </a:solidFill>
                <a:latin typeface="Times New Roman" panose="02020603050405020304" pitchFamily="18" charset="0"/>
                <a:ea typeface="Calibri" panose="020F0502020204030204" charset="0"/>
                <a:cs typeface="Courier New" panose="02070309020205020404" pitchFamily="49" charset="0"/>
              </a:rPr>
              <a:t> </a:t>
            </a:r>
            <a:r>
              <a:rPr lang="en-US" sz="1600" i="1" dirty="0" err="1">
                <a:solidFill>
                  <a:srgbClr val="0000FF"/>
                </a:solidFill>
                <a:latin typeface="Times New Roman" panose="02020603050405020304" pitchFamily="18" charset="0"/>
                <a:ea typeface="Calibri" panose="020F0502020204030204" charset="0"/>
                <a:cs typeface="Courier New" panose="02070309020205020404" pitchFamily="49" charset="0"/>
              </a:rPr>
              <a:t>Khí</a:t>
            </a:r>
            <a:r>
              <a:rPr lang="en-US" sz="1600" i="1" dirty="0">
                <a:solidFill>
                  <a:srgbClr val="0000FF"/>
                </a:solidFill>
                <a:latin typeface="Times New Roman" panose="02020603050405020304" pitchFamily="18" charset="0"/>
                <a:ea typeface="Calibri" panose="020F0502020204030204" charset="0"/>
                <a:cs typeface="Courier New" panose="02070309020205020404" pitchFamily="49" charset="0"/>
              </a:rPr>
              <a:t> </a:t>
            </a:r>
            <a:r>
              <a:rPr lang="en-US" sz="1600" i="1" dirty="0" err="1">
                <a:solidFill>
                  <a:srgbClr val="0000FF"/>
                </a:solidFill>
                <a:latin typeface="Times New Roman" panose="02020603050405020304" pitchFamily="18" charset="0"/>
                <a:ea typeface="Calibri" panose="020F0502020204030204" charset="0"/>
                <a:cs typeface="Courier New" panose="02070309020205020404" pitchFamily="49" charset="0"/>
              </a:rPr>
              <a:t>tượng</a:t>
            </a:r>
            <a:r>
              <a:rPr lang="en-US" sz="1600" i="1" dirty="0">
                <a:solidFill>
                  <a:srgbClr val="0000FF"/>
                </a:solidFill>
                <a:latin typeface="Times New Roman" panose="02020603050405020304" pitchFamily="18" charset="0"/>
                <a:ea typeface="Calibri" panose="020F0502020204030204" charset="0"/>
                <a:cs typeface="Courier New" panose="02070309020205020404" pitchFamily="49" charset="0"/>
              </a:rPr>
              <a:t> </a:t>
            </a:r>
            <a:r>
              <a:rPr lang="en-US" sz="1600" i="1" dirty="0" err="1">
                <a:solidFill>
                  <a:srgbClr val="0000FF"/>
                </a:solidFill>
                <a:latin typeface="Times New Roman" panose="02020603050405020304" pitchFamily="18" charset="0"/>
                <a:ea typeface="Calibri" panose="020F0502020204030204" charset="0"/>
                <a:cs typeface="Courier New" panose="02070309020205020404" pitchFamily="49" charset="0"/>
              </a:rPr>
              <a:t>và</a:t>
            </a:r>
            <a:r>
              <a:rPr lang="en-US" sz="1600" i="1" dirty="0">
                <a:solidFill>
                  <a:srgbClr val="0000FF"/>
                </a:solidFill>
                <a:latin typeface="Times New Roman" panose="02020603050405020304" pitchFamily="18" charset="0"/>
                <a:ea typeface="Calibri" panose="020F0502020204030204" charset="0"/>
                <a:cs typeface="Courier New" panose="02070309020205020404" pitchFamily="49" charset="0"/>
              </a:rPr>
              <a:t> </a:t>
            </a:r>
            <a:r>
              <a:rPr lang="en-US" sz="1600" i="1" dirty="0" err="1">
                <a:solidFill>
                  <a:srgbClr val="0000FF"/>
                </a:solidFill>
                <a:latin typeface="Times New Roman" panose="02020603050405020304" pitchFamily="18" charset="0"/>
                <a:ea typeface="Calibri" panose="020F0502020204030204" charset="0"/>
                <a:cs typeface="Courier New" panose="02070309020205020404" pitchFamily="49" charset="0"/>
              </a:rPr>
              <a:t>Hải</a:t>
            </a:r>
            <a:r>
              <a:rPr lang="en-US" sz="1600" i="1" dirty="0">
                <a:solidFill>
                  <a:srgbClr val="0000FF"/>
                </a:solidFill>
                <a:latin typeface="Times New Roman" panose="02020603050405020304" pitchFamily="18" charset="0"/>
                <a:ea typeface="Calibri" panose="020F0502020204030204" charset="0"/>
                <a:cs typeface="Courier New" panose="02070309020205020404" pitchFamily="49" charset="0"/>
              </a:rPr>
              <a:t> </a:t>
            </a:r>
            <a:r>
              <a:rPr lang="en-US" sz="1600" i="1" dirty="0" err="1">
                <a:solidFill>
                  <a:srgbClr val="0000FF"/>
                </a:solidFill>
                <a:latin typeface="Times New Roman" panose="02020603050405020304" pitchFamily="18" charset="0"/>
                <a:ea typeface="Calibri" panose="020F0502020204030204" charset="0"/>
                <a:cs typeface="Courier New" panose="02070309020205020404" pitchFamily="49" charset="0"/>
              </a:rPr>
              <a:t>dương</a:t>
            </a:r>
            <a:r>
              <a:rPr lang="en-US" sz="1600" i="1" dirty="0">
                <a:solidFill>
                  <a:srgbClr val="0000FF"/>
                </a:solidFill>
                <a:latin typeface="Times New Roman" panose="02020603050405020304" pitchFamily="18" charset="0"/>
                <a:ea typeface="Calibri" panose="020F0502020204030204" charset="0"/>
                <a:cs typeface="Courier New" panose="02070309020205020404" pitchFamily="49" charset="0"/>
              </a:rPr>
              <a:t> </a:t>
            </a:r>
            <a:r>
              <a:rPr lang="en-US" sz="1600" i="1" dirty="0" err="1">
                <a:solidFill>
                  <a:srgbClr val="0000FF"/>
                </a:solidFill>
                <a:latin typeface="Times New Roman" panose="02020603050405020304" pitchFamily="18" charset="0"/>
                <a:ea typeface="Calibri" panose="020F0502020204030204" charset="0"/>
                <a:cs typeface="Courier New" panose="02070309020205020404" pitchFamily="49" charset="0"/>
              </a:rPr>
              <a:t>Hoa</a:t>
            </a:r>
            <a:r>
              <a:rPr lang="en-US" sz="1600" i="1" dirty="0">
                <a:solidFill>
                  <a:srgbClr val="0000FF"/>
                </a:solidFill>
                <a:latin typeface="Times New Roman" panose="02020603050405020304" pitchFamily="18" charset="0"/>
                <a:ea typeface="Calibri" panose="020F0502020204030204" charset="0"/>
                <a:cs typeface="Courier New" panose="02070309020205020404" pitchFamily="49" charset="0"/>
              </a:rPr>
              <a:t> </a:t>
            </a:r>
            <a:r>
              <a:rPr lang="en-US" sz="1600" i="1" dirty="0" err="1">
                <a:solidFill>
                  <a:srgbClr val="0000FF"/>
                </a:solidFill>
                <a:latin typeface="Times New Roman" panose="02020603050405020304" pitchFamily="18" charset="0"/>
                <a:ea typeface="Calibri" panose="020F0502020204030204" charset="0"/>
                <a:cs typeface="Courier New" panose="02070309020205020404" pitchFamily="49" charset="0"/>
              </a:rPr>
              <a:t>Kỳ</a:t>
            </a:r>
            <a:r>
              <a:rPr lang="en-US" sz="1600" i="1" dirty="0">
                <a:solidFill>
                  <a:srgbClr val="0000FF"/>
                </a:solidFill>
                <a:latin typeface="Times New Roman" panose="02020603050405020304" pitchFamily="18" charset="0"/>
                <a:ea typeface="Calibri" panose="020F0502020204030204" charset="0"/>
                <a:cs typeface="Courier New" panose="02070309020205020404" pitchFamily="49" charset="0"/>
              </a:rPr>
              <a:t> - NOAA)</a:t>
            </a:r>
            <a:r>
              <a:rPr lang="en-US" sz="1600" i="1" dirty="0">
                <a:solidFill>
                  <a:srgbClr val="0000FF"/>
                </a:solidFill>
                <a:latin typeface="Times New Roman" panose="02020603050405020304" pitchFamily="18" charset="0"/>
                <a:ea typeface="Calibri" panose="020F0502020204030204" charset="0"/>
                <a:cs typeface="Times New Roman" panose="02020603050405020304" pitchFamily="18" charset="0"/>
              </a:rPr>
              <a:t>°</a:t>
            </a:r>
            <a:endParaRPr lang="en-US" sz="1600" dirty="0">
              <a:solidFill>
                <a:srgbClr val="000000"/>
              </a:solidFill>
              <a:latin typeface="Times New Roman" panose="02020603050405020304" pitchFamily="18" charset="0"/>
              <a:ea typeface="Calibri" panose="020F0502020204030204" charset="0"/>
              <a:cs typeface="Times New Roman" panose="02020603050405020304" pitchFamily="18" charset="0"/>
            </a:endParaRPr>
          </a:p>
        </p:txBody>
      </p:sp>
      <p:sp>
        <p:nvSpPr>
          <p:cNvPr id="7" name="Content Placeholder 2"/>
          <p:cNvSpPr>
            <a:spLocks noGrp="1"/>
          </p:cNvSpPr>
          <p:nvPr>
            <p:ph sz="quarter" idx="13"/>
          </p:nvPr>
        </p:nvSpPr>
        <p:spPr>
          <a:xfrm>
            <a:off x="362972" y="3597154"/>
            <a:ext cx="8552427" cy="3260845"/>
          </a:xfrm>
          <a:solidFill>
            <a:schemeClr val="accent5">
              <a:lumMod val="20000"/>
              <a:lumOff val="80000"/>
            </a:schemeClr>
          </a:solidFill>
        </p:spPr>
        <p:txBody>
          <a:bodyPr>
            <a:normAutofit fontScale="90000" lnSpcReduction="10000"/>
          </a:bodyPr>
          <a:lstStyle/>
          <a:p>
            <a:pPr marL="0" indent="0" algn="just">
              <a:buFontTx/>
              <a:buNone/>
              <a:defRPr/>
            </a:pPr>
            <a:r>
              <a:rPr lang="en-GB" sz="2800" b="1" dirty="0" err="1">
                <a:solidFill>
                  <a:srgbClr val="FF0000"/>
                </a:solidFill>
                <a:latin typeface="Times New Roman" panose="02020603050405020304" pitchFamily="18" charset="0"/>
                <a:cs typeface="Times New Roman" panose="02020603050405020304" pitchFamily="18" charset="0"/>
              </a:rPr>
              <a:t>Câu</a:t>
            </a:r>
            <a:r>
              <a:rPr lang="en-GB" sz="2800" b="1" dirty="0">
                <a:solidFill>
                  <a:srgbClr val="FF0000"/>
                </a:solidFill>
                <a:latin typeface="Times New Roman" panose="02020603050405020304" pitchFamily="18" charset="0"/>
                <a:cs typeface="Times New Roman" panose="02020603050405020304" pitchFamily="18" charset="0"/>
              </a:rPr>
              <a:t> </a:t>
            </a:r>
            <a:r>
              <a:rPr lang="en-GB" sz="2800" b="1" dirty="0" err="1">
                <a:solidFill>
                  <a:srgbClr val="FF0000"/>
                </a:solidFill>
                <a:latin typeface="Times New Roman" panose="02020603050405020304" pitchFamily="18" charset="0"/>
                <a:cs typeface="Times New Roman" panose="02020603050405020304" pitchFamily="18" charset="0"/>
              </a:rPr>
              <a:t>hỏi</a:t>
            </a:r>
            <a:r>
              <a:rPr lang="en-GB" sz="2800" b="1" dirty="0">
                <a:solidFill>
                  <a:srgbClr val="FF0000"/>
                </a:solidFill>
                <a:latin typeface="Times New Roman" panose="02020603050405020304" pitchFamily="18" charset="0"/>
                <a:cs typeface="Times New Roman" panose="02020603050405020304" pitchFamily="18" charset="0"/>
              </a:rPr>
              <a:t> 1</a:t>
            </a:r>
            <a:r>
              <a:rPr lang="en-GB" sz="2800" b="1" dirty="0" smtClean="0">
                <a:solidFill>
                  <a:srgbClr val="FF0000"/>
                </a:solidFill>
                <a:latin typeface="Times New Roman" panose="02020603050405020304" pitchFamily="18" charset="0"/>
                <a:cs typeface="Times New Roman" panose="02020603050405020304" pitchFamily="18" charset="0"/>
              </a:rPr>
              <a:t>:</a:t>
            </a:r>
            <a:r>
              <a:rPr lang="en-GB" sz="2600" b="1" dirty="0" smtClean="0">
                <a:solidFill>
                  <a:srgbClr val="FF0000"/>
                </a:solidFill>
                <a:latin typeface="Times New Roman" panose="02020603050405020304" pitchFamily="18" charset="0"/>
                <a:cs typeface="Times New Roman" panose="02020603050405020304" pitchFamily="18" charset="0"/>
              </a:rPr>
              <a:t> </a:t>
            </a:r>
            <a:r>
              <a:rPr lang="en-GB" sz="2600" dirty="0" err="1" smtClean="0">
                <a:solidFill>
                  <a:schemeClr val="tx1"/>
                </a:solidFill>
                <a:latin typeface="Times New Roman" panose="02020603050405020304" pitchFamily="18" charset="0"/>
                <a:cs typeface="Times New Roman" panose="02020603050405020304" pitchFamily="18" charset="0"/>
              </a:rPr>
              <a:t>Em</a:t>
            </a:r>
            <a:r>
              <a:rPr lang="en-GB" sz="2600" dirty="0" smtClean="0">
                <a:solidFill>
                  <a:schemeClr val="tx1"/>
                </a:solidFill>
                <a:latin typeface="Times New Roman" panose="02020603050405020304" pitchFamily="18" charset="0"/>
                <a:cs typeface="Times New Roman" panose="02020603050405020304" pitchFamily="18" charset="0"/>
              </a:rPr>
              <a:t> </a:t>
            </a:r>
            <a:r>
              <a:rPr lang="en-GB" sz="2600" dirty="0" err="1" smtClean="0">
                <a:solidFill>
                  <a:schemeClr val="tx1"/>
                </a:solidFill>
                <a:latin typeface="Times New Roman" panose="02020603050405020304" pitchFamily="18" charset="0"/>
                <a:cs typeface="Times New Roman" panose="02020603050405020304" pitchFamily="18" charset="0"/>
              </a:rPr>
              <a:t>có</a:t>
            </a:r>
            <a:r>
              <a:rPr lang="en-GB" sz="2600" dirty="0" smtClean="0">
                <a:solidFill>
                  <a:schemeClr val="tx1"/>
                </a:solidFill>
                <a:latin typeface="Times New Roman" panose="02020603050405020304" pitchFamily="18" charset="0"/>
                <a:cs typeface="Times New Roman" panose="02020603050405020304" pitchFamily="18" charset="0"/>
              </a:rPr>
              <a:t> </a:t>
            </a:r>
            <a:r>
              <a:rPr lang="en-GB" sz="2600" dirty="0" err="1" smtClean="0">
                <a:solidFill>
                  <a:schemeClr val="tx1"/>
                </a:solidFill>
                <a:latin typeface="Times New Roman" panose="02020603050405020304" pitchFamily="18" charset="0"/>
                <a:cs typeface="Times New Roman" panose="02020603050405020304" pitchFamily="18" charset="0"/>
              </a:rPr>
              <a:t>nhận</a:t>
            </a:r>
            <a:r>
              <a:rPr lang="en-GB" sz="2600" dirty="0" smtClean="0">
                <a:solidFill>
                  <a:schemeClr val="tx1"/>
                </a:solidFill>
                <a:latin typeface="Times New Roman" panose="02020603050405020304" pitchFamily="18" charset="0"/>
                <a:cs typeface="Times New Roman" panose="02020603050405020304" pitchFamily="18" charset="0"/>
              </a:rPr>
              <a:t> </a:t>
            </a:r>
            <a:r>
              <a:rPr lang="en-GB" sz="2600" dirty="0" err="1" smtClean="0">
                <a:solidFill>
                  <a:schemeClr val="tx1"/>
                </a:solidFill>
                <a:latin typeface="Times New Roman" panose="02020603050405020304" pitchFamily="18" charset="0"/>
                <a:cs typeface="Times New Roman" panose="02020603050405020304" pitchFamily="18" charset="0"/>
              </a:rPr>
              <a:t>xét</a:t>
            </a:r>
            <a:r>
              <a:rPr lang="en-GB" sz="2600" dirty="0" smtClean="0">
                <a:solidFill>
                  <a:schemeClr val="tx1"/>
                </a:solidFill>
                <a:latin typeface="Times New Roman" panose="02020603050405020304" pitchFamily="18" charset="0"/>
                <a:cs typeface="Times New Roman" panose="02020603050405020304" pitchFamily="18" charset="0"/>
              </a:rPr>
              <a:t> </a:t>
            </a:r>
            <a:r>
              <a:rPr lang="en-GB" sz="2600" dirty="0" err="1" smtClean="0">
                <a:solidFill>
                  <a:schemeClr val="tx1"/>
                </a:solidFill>
                <a:latin typeface="Times New Roman" panose="02020603050405020304" pitchFamily="18" charset="0"/>
                <a:cs typeface="Times New Roman" panose="02020603050405020304" pitchFamily="18" charset="0"/>
              </a:rPr>
              <a:t>gì</a:t>
            </a:r>
            <a:r>
              <a:rPr lang="en-GB" sz="2600" dirty="0" smtClean="0">
                <a:solidFill>
                  <a:schemeClr val="tx1"/>
                </a:solidFill>
                <a:latin typeface="Times New Roman" panose="02020603050405020304" pitchFamily="18" charset="0"/>
                <a:cs typeface="Times New Roman" panose="02020603050405020304" pitchFamily="18" charset="0"/>
              </a:rPr>
              <a:t> </a:t>
            </a:r>
            <a:r>
              <a:rPr lang="en-GB" sz="2600" dirty="0" err="1" smtClean="0">
                <a:solidFill>
                  <a:schemeClr val="tx1"/>
                </a:solidFill>
                <a:latin typeface="Times New Roman" panose="02020603050405020304" pitchFamily="18" charset="0"/>
                <a:cs typeface="Times New Roman" panose="02020603050405020304" pitchFamily="18" charset="0"/>
              </a:rPr>
              <a:t>về</a:t>
            </a:r>
            <a:r>
              <a:rPr lang="en-GB" sz="2600" dirty="0" smtClean="0">
                <a:solidFill>
                  <a:schemeClr val="tx1"/>
                </a:solidFill>
                <a:latin typeface="Times New Roman" panose="02020603050405020304" pitchFamily="18" charset="0"/>
                <a:cs typeface="Times New Roman" panose="02020603050405020304" pitchFamily="18" charset="0"/>
              </a:rPr>
              <a:t> </a:t>
            </a:r>
            <a:r>
              <a:rPr lang="en-GB" sz="2600" dirty="0" err="1" smtClean="0">
                <a:solidFill>
                  <a:schemeClr val="tx1"/>
                </a:solidFill>
                <a:latin typeface="Times New Roman" panose="02020603050405020304" pitchFamily="18" charset="0"/>
                <a:cs typeface="Times New Roman" panose="02020603050405020304" pitchFamily="18" charset="0"/>
              </a:rPr>
              <a:t>trữ</a:t>
            </a:r>
            <a:r>
              <a:rPr lang="en-GB" sz="2600" dirty="0" smtClean="0">
                <a:solidFill>
                  <a:schemeClr val="tx1"/>
                </a:solidFill>
                <a:latin typeface="Times New Roman" panose="02020603050405020304" pitchFamily="18" charset="0"/>
                <a:cs typeface="Times New Roman" panose="02020603050405020304" pitchFamily="18" charset="0"/>
              </a:rPr>
              <a:t> </a:t>
            </a:r>
            <a:r>
              <a:rPr lang="en-GB" sz="2600" dirty="0" err="1" smtClean="0">
                <a:solidFill>
                  <a:schemeClr val="tx1"/>
                </a:solidFill>
                <a:latin typeface="Times New Roman" panose="02020603050405020304" pitchFamily="18" charset="0"/>
                <a:cs typeface="Times New Roman" panose="02020603050405020304" pitchFamily="18" charset="0"/>
              </a:rPr>
              <a:t>lượng</a:t>
            </a:r>
            <a:r>
              <a:rPr lang="en-GB" sz="2600" dirty="0" smtClean="0">
                <a:solidFill>
                  <a:schemeClr val="tx1"/>
                </a:solidFill>
                <a:latin typeface="Times New Roman" panose="02020603050405020304" pitchFamily="18" charset="0"/>
                <a:cs typeface="Times New Roman" panose="02020603050405020304" pitchFamily="18" charset="0"/>
              </a:rPr>
              <a:t> </a:t>
            </a:r>
            <a:r>
              <a:rPr lang="en-GB" sz="2600" dirty="0" err="1" smtClean="0">
                <a:solidFill>
                  <a:schemeClr val="tx1"/>
                </a:solidFill>
                <a:latin typeface="Times New Roman" panose="02020603050405020304" pitchFamily="18" charset="0"/>
                <a:cs typeface="Times New Roman" panose="02020603050405020304" pitchFamily="18" charset="0"/>
              </a:rPr>
              <a:t>rừng</a:t>
            </a:r>
            <a:r>
              <a:rPr lang="en-GB" sz="2600" dirty="0" smtClean="0">
                <a:solidFill>
                  <a:schemeClr val="tx1"/>
                </a:solidFill>
                <a:latin typeface="Times New Roman" panose="02020603050405020304" pitchFamily="18" charset="0"/>
                <a:cs typeface="Times New Roman" panose="02020603050405020304" pitchFamily="18" charset="0"/>
              </a:rPr>
              <a:t> 5 </a:t>
            </a:r>
            <a:r>
              <a:rPr lang="en-GB" sz="2600" dirty="0" err="1" smtClean="0">
                <a:solidFill>
                  <a:schemeClr val="tx1"/>
                </a:solidFill>
                <a:latin typeface="Times New Roman" panose="02020603050405020304" pitchFamily="18" charset="0"/>
                <a:cs typeface="Times New Roman" panose="02020603050405020304" pitchFamily="18" charset="0"/>
              </a:rPr>
              <a:t>tỉnh</a:t>
            </a:r>
            <a:r>
              <a:rPr lang="en-GB" sz="2600" dirty="0" smtClean="0">
                <a:solidFill>
                  <a:schemeClr val="tx1"/>
                </a:solidFill>
                <a:latin typeface="Times New Roman" panose="02020603050405020304" pitchFamily="18" charset="0"/>
                <a:cs typeface="Times New Roman" panose="02020603050405020304" pitchFamily="18" charset="0"/>
              </a:rPr>
              <a:t> </a:t>
            </a:r>
            <a:r>
              <a:rPr lang="en-GB" sz="2600" dirty="0" err="1" smtClean="0">
                <a:solidFill>
                  <a:schemeClr val="tx1"/>
                </a:solidFill>
                <a:latin typeface="Times New Roman" panose="02020603050405020304" pitchFamily="18" charset="0"/>
                <a:cs typeface="Times New Roman" panose="02020603050405020304" pitchFamily="18" charset="0"/>
              </a:rPr>
              <a:t>Tây</a:t>
            </a:r>
            <a:r>
              <a:rPr lang="en-GB" sz="2600" dirty="0" smtClean="0">
                <a:solidFill>
                  <a:schemeClr val="tx1"/>
                </a:solidFill>
                <a:latin typeface="Times New Roman" panose="02020603050405020304" pitchFamily="18" charset="0"/>
                <a:cs typeface="Times New Roman" panose="02020603050405020304" pitchFamily="18" charset="0"/>
              </a:rPr>
              <a:t> </a:t>
            </a:r>
            <a:r>
              <a:rPr lang="en-GB" sz="2600" dirty="0" err="1" smtClean="0">
                <a:solidFill>
                  <a:schemeClr val="tx1"/>
                </a:solidFill>
                <a:latin typeface="Times New Roman" panose="02020603050405020304" pitchFamily="18" charset="0"/>
                <a:cs typeface="Times New Roman" panose="02020603050405020304" pitchFamily="18" charset="0"/>
              </a:rPr>
              <a:t>nguyên</a:t>
            </a:r>
            <a:r>
              <a:rPr lang="en-GB" sz="2600" dirty="0" smtClean="0">
                <a:solidFill>
                  <a:schemeClr val="tx1"/>
                </a:solidFill>
                <a:latin typeface="Times New Roman" panose="02020603050405020304" pitchFamily="18" charset="0"/>
                <a:cs typeface="Times New Roman" panose="02020603050405020304" pitchFamily="18" charset="0"/>
              </a:rPr>
              <a:t> 2010-2015?</a:t>
            </a:r>
            <a:endParaRPr lang="en-GB" sz="2600" b="1" dirty="0" smtClean="0">
              <a:solidFill>
                <a:schemeClr val="tx1"/>
              </a:solidFill>
              <a:latin typeface="Times New Roman" panose="02020603050405020304" pitchFamily="18" charset="0"/>
              <a:cs typeface="Times New Roman" panose="02020603050405020304" pitchFamily="18" charset="0"/>
            </a:endParaRPr>
          </a:p>
          <a:p>
            <a:pPr marL="0" indent="0" algn="just">
              <a:buNone/>
              <a:defRPr/>
            </a:pPr>
            <a:r>
              <a:rPr lang="en-US" sz="2800" b="1" dirty="0" err="1" smtClean="0">
                <a:solidFill>
                  <a:srgbClr val="FF0000"/>
                </a:solidFill>
                <a:latin typeface="Times New Roman" panose="02020603050405020304" pitchFamily="18" charset="0"/>
                <a:cs typeface="Times New Roman" panose="02020603050405020304" pitchFamily="18" charset="0"/>
              </a:rPr>
              <a:t>Câu</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hỏi</a:t>
            </a:r>
            <a:r>
              <a:rPr lang="en-US" sz="2800" b="1" dirty="0">
                <a:solidFill>
                  <a:srgbClr val="FF0000"/>
                </a:solidFill>
                <a:latin typeface="Times New Roman" panose="02020603050405020304" pitchFamily="18" charset="0"/>
                <a:cs typeface="Times New Roman" panose="02020603050405020304" pitchFamily="18" charset="0"/>
              </a:rPr>
              <a:t> 2: </a:t>
            </a:r>
            <a:r>
              <a:rPr lang="en-GB" sz="2800" dirty="0" err="1">
                <a:latin typeface="Times New Roman" panose="02020603050405020304" pitchFamily="18" charset="0"/>
                <a:cs typeface="Times New Roman" panose="02020603050405020304" pitchFamily="18" charset="0"/>
              </a:rPr>
              <a:t>Em</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có</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nhận</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xét</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gì</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về</a:t>
            </a:r>
            <a:r>
              <a:rPr lang="en-GB" sz="2800" dirty="0">
                <a:latin typeface="Times New Roman" panose="02020603050405020304" pitchFamily="18" charset="0"/>
                <a:cs typeface="Times New Roman" panose="02020603050405020304" pitchFamily="18" charset="0"/>
              </a:rPr>
              <a:t> s</a:t>
            </a:r>
            <a:r>
              <a:rPr lang="en-US" sz="2800" dirty="0">
                <a:latin typeface="Times New Roman" panose="02020603050405020304" pitchFamily="18" charset="0"/>
                <a:cs typeface="Times New Roman" panose="02020603050405020304" pitchFamily="18" charset="0"/>
              </a:rPr>
              <a:t>ự </a:t>
            </a:r>
            <a:r>
              <a:rPr lang="en-US" sz="2800" dirty="0" err="1">
                <a:latin typeface="Times New Roman" panose="02020603050405020304" pitchFamily="18" charset="0"/>
                <a:cs typeface="Times New Roman" panose="02020603050405020304" pitchFamily="18" charset="0"/>
              </a:rPr>
              <a:t>thay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a:t>
            </a:r>
          </a:p>
          <a:p>
            <a:pPr marL="0" indent="0" algn="just">
              <a:buFontTx/>
              <a:buNone/>
              <a:defRPr/>
            </a:pPr>
            <a:r>
              <a:rPr lang="en-US" sz="2800" b="1" dirty="0" err="1" smtClean="0">
                <a:solidFill>
                  <a:srgbClr val="FF0000"/>
                </a:solidFill>
                <a:latin typeface="Times New Roman" panose="02020603050405020304" pitchFamily="18" charset="0"/>
                <a:cs typeface="Times New Roman" panose="02020603050405020304" pitchFamily="18" charset="0"/>
              </a:rPr>
              <a:t>Câu</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hỏi</a:t>
            </a:r>
            <a:r>
              <a:rPr lang="en-US" sz="2800" b="1" dirty="0">
                <a:solidFill>
                  <a:srgbClr val="FF0000"/>
                </a:solidFill>
                <a:latin typeface="Times New Roman" panose="02020603050405020304" pitchFamily="18" charset="0"/>
                <a:cs typeface="Times New Roman" panose="02020603050405020304" pitchFamily="18" charset="0"/>
              </a:rPr>
              <a:t> 3: </a:t>
            </a:r>
            <a:r>
              <a:rPr lang="en-US" sz="2800" dirty="0">
                <a:latin typeface="Times New Roman" panose="02020603050405020304" pitchFamily="18" charset="0"/>
                <a:cs typeface="Times New Roman" panose="02020603050405020304" pitchFamily="18" charset="0"/>
              </a:rPr>
              <a:t>Theo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c</a:t>
            </a:r>
            <a:r>
              <a:rPr lang="vi-VN" sz="2800" dirty="0">
                <a:latin typeface="Times New Roman" panose="02020603050405020304" pitchFamily="18" charset="0"/>
                <a:cs typeface="Times New Roman" panose="02020603050405020304" pitchFamily="18" charset="0"/>
              </a:rPr>
              <a:t>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a:t>
            </a:r>
            <a:r>
              <a:rPr lang="en-US" sz="2800" dirty="0">
                <a:latin typeface="Times New Roman" panose="02020603050405020304" pitchFamily="18" charset="0"/>
                <a:cs typeface="Times New Roman" panose="02020603050405020304" pitchFamily="18" charset="0"/>
              </a:rPr>
              <a:t> h</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tăng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Hậu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quả</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marL="0" indent="0" algn="just">
              <a:buFontTx/>
              <a:buNone/>
              <a:defRPr/>
            </a:pPr>
            <a:r>
              <a:rPr lang="en-US" sz="2800" b="1" dirty="0" err="1">
                <a:solidFill>
                  <a:srgbClr val="FF0000"/>
                </a:solidFill>
                <a:latin typeface="Times New Roman" panose="02020603050405020304" pitchFamily="18" charset="0"/>
                <a:cs typeface="Times New Roman" panose="02020603050405020304" pitchFamily="18" charset="0"/>
              </a:rPr>
              <a:t>Câu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hỏi</a:t>
            </a:r>
            <a:r>
              <a:rPr lang="en-US" sz="2800" b="1" dirty="0">
                <a:solidFill>
                  <a:srgbClr val="FF0000"/>
                </a:solidFill>
                <a:latin typeface="Times New Roman" panose="02020603050405020304" pitchFamily="18" charset="0"/>
                <a:cs typeface="Times New Roman" panose="02020603050405020304" pitchFamily="18" charset="0"/>
              </a:rPr>
              <a:t> 4: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bảo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vệ</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rừng</a:t>
            </a:r>
            <a:r>
              <a:rPr lang="en-US" sz="2800" dirty="0" smtClean="0">
                <a:latin typeface="Times New Roman" panose="02020603050405020304" pitchFamily="18" charset="0"/>
                <a:cs typeface="Times New Roman" panose="02020603050405020304" pitchFamily="18" charset="0"/>
              </a:rPr>
              <a:t> ở </a:t>
            </a:r>
            <a:r>
              <a:rPr lang="en-US" sz="2800" dirty="0" err="1" smtClean="0">
                <a:latin typeface="Times New Roman" panose="02020603050405020304" pitchFamily="18" charset="0"/>
                <a:cs typeface="Times New Roman" panose="02020603050405020304" pitchFamily="18" charset="0"/>
              </a:rPr>
              <a:t>tây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nguyên</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t>
            </a:r>
            <a:r>
              <a:rPr lang="en-US" sz="2800" dirty="0" err="1" smtClean="0">
                <a:latin typeface="Times New Roman" panose="02020603050405020304" pitchFamily="18" charset="0"/>
                <a:cs typeface="Times New Roman" panose="02020603050405020304" pitchFamily="18" charset="0"/>
              </a:rPr>
              <a:t>ạn</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721360" y="533400"/>
            <a:ext cx="7965440" cy="1568450"/>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Theo Thầy, cô trong quá trình dạy phương pháp sử dụng phương tiện trực quan có những ưu điểm và hạn chế gì? Phương pháp này áp dụng cho những dạng bài học nào?</a:t>
            </a:r>
          </a:p>
          <a:p>
            <a:endParaRPr lang="en-US" sz="2400">
              <a:latin typeface="Times New Roman" panose="02020603050405020304" pitchFamily="18" charset="0"/>
              <a:cs typeface="Times New Roman" panose="02020603050405020304" pitchFamily="18" charset="0"/>
            </a:endParaRPr>
          </a:p>
        </p:txBody>
      </p:sp>
      <p:sp>
        <p:nvSpPr>
          <p:cNvPr id="2" name="Text Box 1"/>
          <p:cNvSpPr txBox="1"/>
          <p:nvPr/>
        </p:nvSpPr>
        <p:spPr>
          <a:xfrm>
            <a:off x="721360" y="2599055"/>
            <a:ext cx="6748145" cy="3416320"/>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sym typeface="+mn-ea"/>
              </a:rPr>
              <a:t>1/ </a:t>
            </a:r>
            <a:r>
              <a:rPr lang="en-US" sz="2400" dirty="0" err="1">
                <a:latin typeface="Times New Roman" panose="02020603050405020304" pitchFamily="18" charset="0"/>
                <a:cs typeface="Times New Roman" panose="02020603050405020304" pitchFamily="18" charset="0"/>
                <a:sym typeface="+mn-ea"/>
              </a:rPr>
              <a:t>Ưu</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điểm</a:t>
            </a:r>
            <a:r>
              <a:rPr lang="en-US" sz="2400" dirty="0">
                <a:latin typeface="Times New Roman" panose="02020603050405020304" pitchFamily="18" charset="0"/>
                <a:cs typeface="Times New Roman" panose="02020603050405020304" pitchFamily="18" charset="0"/>
                <a:sym typeface="+mn-ea"/>
              </a:rPr>
              <a:t>:</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sym typeface="+mn-ea"/>
              </a:rPr>
              <a:t>-  HS </a:t>
            </a:r>
            <a:r>
              <a:rPr lang="en-US" sz="2400" dirty="0" err="1">
                <a:latin typeface="Times New Roman" panose="02020603050405020304" pitchFamily="18" charset="0"/>
                <a:cs typeface="Times New Roman" panose="02020603050405020304" pitchFamily="18" charset="0"/>
                <a:sym typeface="+mn-ea"/>
              </a:rPr>
              <a:t>quan</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sát</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phương</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tiện</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trực</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quan</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và</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rút</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ra</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nhận</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xét</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nhận</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định</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dễ</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dàng</a:t>
            </a:r>
            <a:endParaRPr lang="en-US" sz="2400" dirty="0">
              <a:latin typeface="Times New Roman" panose="02020603050405020304" pitchFamily="18" charset="0"/>
              <a:cs typeface="Times New Roman" panose="02020603050405020304" pitchFamily="18" charset="0"/>
            </a:endParaRPr>
          </a:p>
          <a:p>
            <a:pPr marL="342900" indent="-342900">
              <a:buFontTx/>
              <a:buChar char="-"/>
            </a:pPr>
            <a:r>
              <a:rPr lang="en-US" sz="2400" dirty="0" err="1" smtClean="0">
                <a:latin typeface="Times New Roman" panose="02020603050405020304" pitchFamily="18" charset="0"/>
                <a:cs typeface="Times New Roman" panose="02020603050405020304" pitchFamily="18" charset="0"/>
                <a:sym typeface="+mn-ea"/>
              </a:rPr>
              <a:t>Rèn</a:t>
            </a:r>
            <a:r>
              <a:rPr lang="en-US" sz="2400" dirty="0" smtClean="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kĩ</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năng</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phân</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tích</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tổng</a:t>
            </a:r>
            <a:r>
              <a:rPr lang="en-US" sz="2400" dirty="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hợp</a:t>
            </a:r>
            <a:endParaRPr lang="en-US" sz="2400" dirty="0" smtClean="0">
              <a:latin typeface="Times New Roman" panose="02020603050405020304" pitchFamily="18" charset="0"/>
              <a:cs typeface="Times New Roman" panose="02020603050405020304" pitchFamily="18" charset="0"/>
              <a:sym typeface="+mn-ea"/>
            </a:endParaRPr>
          </a:p>
          <a:p>
            <a:pPr marL="342900" indent="-342900">
              <a:buFontTx/>
              <a:buChar char="-"/>
            </a:pPr>
            <a:r>
              <a:rPr lang="en-US" sz="2400" dirty="0" smtClean="0">
                <a:latin typeface="Times New Roman" panose="02020603050405020304" pitchFamily="18" charset="0"/>
                <a:cs typeface="Times New Roman" panose="02020603050405020304" pitchFamily="18" charset="0"/>
                <a:sym typeface="+mn-ea"/>
              </a:rPr>
              <a:t>GV </a:t>
            </a:r>
            <a:r>
              <a:rPr lang="en-US" sz="2400" dirty="0" err="1" smtClean="0">
                <a:latin typeface="Times New Roman" panose="02020603050405020304" pitchFamily="18" charset="0"/>
                <a:cs typeface="Times New Roman" panose="02020603050405020304" pitchFamily="18" charset="0"/>
                <a:sym typeface="+mn-ea"/>
              </a:rPr>
              <a:t>không</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tốn</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nhiều</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thời</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gian</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chuẩn</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bị</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và</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thiết</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kế</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sym typeface="+mn-ea"/>
              </a:rPr>
              <a:t>2/ </a:t>
            </a:r>
            <a:r>
              <a:rPr lang="en-US" sz="2400" dirty="0" err="1">
                <a:latin typeface="Times New Roman" panose="02020603050405020304" pitchFamily="18" charset="0"/>
                <a:cs typeface="Times New Roman" panose="02020603050405020304" pitchFamily="18" charset="0"/>
                <a:sym typeface="+mn-ea"/>
              </a:rPr>
              <a:t>Hạn</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chế</a:t>
            </a:r>
            <a:r>
              <a:rPr lang="en-US" sz="2400" dirty="0">
                <a:latin typeface="Times New Roman" panose="02020603050405020304" pitchFamily="18" charset="0"/>
                <a:cs typeface="Times New Roman" panose="02020603050405020304" pitchFamily="18" charset="0"/>
                <a:sym typeface="+mn-ea"/>
              </a:rPr>
              <a:t>: </a:t>
            </a:r>
            <a:r>
              <a:rPr lang="en-US" sz="2400" dirty="0" smtClean="0">
                <a:latin typeface="Times New Roman" panose="02020603050405020304" pitchFamily="18" charset="0"/>
                <a:cs typeface="Times New Roman" panose="02020603050405020304" pitchFamily="18" charset="0"/>
                <a:sym typeface="+mn-ea"/>
              </a:rPr>
              <a:t>HS </a:t>
            </a:r>
            <a:r>
              <a:rPr lang="en-US" sz="2400" dirty="0" err="1" smtClean="0">
                <a:latin typeface="Times New Roman" panose="02020603050405020304" pitchFamily="18" charset="0"/>
                <a:cs typeface="Times New Roman" panose="02020603050405020304" pitchFamily="18" charset="0"/>
                <a:sym typeface="+mn-ea"/>
              </a:rPr>
              <a:t>chỉ</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được</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cảm</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nhận</a:t>
            </a:r>
            <a:r>
              <a:rPr lang="en-US" sz="2400" dirty="0" smtClean="0">
                <a:latin typeface="Times New Roman" panose="02020603050405020304" pitchFamily="18" charset="0"/>
                <a:cs typeface="Times New Roman" panose="02020603050405020304" pitchFamily="18" charset="0"/>
                <a:sym typeface="+mn-ea"/>
              </a:rPr>
              <a:t> qua </a:t>
            </a:r>
            <a:r>
              <a:rPr lang="en-US" sz="2400" dirty="0" err="1" smtClean="0">
                <a:latin typeface="Times New Roman" panose="02020603050405020304" pitchFamily="18" charset="0"/>
                <a:cs typeface="Times New Roman" panose="02020603050405020304" pitchFamily="18" charset="0"/>
                <a:sym typeface="+mn-ea"/>
              </a:rPr>
              <a:t>tranh</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ảnh</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mô</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nên</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hình</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khó</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mô</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tả</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cần</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rèn</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luyện</a:t>
            </a:r>
            <a:r>
              <a:rPr lang="en-US" sz="2400" dirty="0" smtClean="0">
                <a:latin typeface="Times New Roman" panose="02020603050405020304" pitchFamily="18" charset="0"/>
                <a:cs typeface="Times New Roman" panose="02020603050405020304" pitchFamily="18" charset="0"/>
                <a:sym typeface="+mn-ea"/>
              </a:rPr>
              <a:t> qua </a:t>
            </a:r>
            <a:r>
              <a:rPr lang="en-US" sz="2400" dirty="0" err="1" smtClean="0">
                <a:latin typeface="Times New Roman" panose="02020603050405020304" pitchFamily="18" charset="0"/>
                <a:cs typeface="Times New Roman" panose="02020603050405020304" pitchFamily="18" charset="0"/>
                <a:sym typeface="+mn-ea"/>
              </a:rPr>
              <a:t>một</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quá</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trình</a:t>
            </a:r>
            <a:r>
              <a:rPr lang="en-US" sz="2400" dirty="0" smtClean="0">
                <a:latin typeface="Times New Roman" panose="02020603050405020304" pitchFamily="18" charset="0"/>
                <a:cs typeface="Times New Roman" panose="02020603050405020304" pitchFamily="18" charset="0"/>
                <a:sym typeface="+mn-ea"/>
              </a:rPr>
              <a:t>.</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sym typeface="+mn-ea"/>
              </a:rPr>
              <a:t>3/ </a:t>
            </a:r>
            <a:r>
              <a:rPr lang="en-US" sz="2400" dirty="0" err="1">
                <a:latin typeface="Times New Roman" panose="02020603050405020304" pitchFamily="18" charset="0"/>
                <a:cs typeface="Times New Roman" panose="02020603050405020304" pitchFamily="18" charset="0"/>
                <a:sym typeface="+mn-ea"/>
              </a:rPr>
              <a:t>Phạm</a:t>
            </a:r>
            <a:r>
              <a:rPr lang="en-US" sz="2400" dirty="0">
                <a:latin typeface="Times New Roman" panose="02020603050405020304" pitchFamily="18" charset="0"/>
                <a:cs typeface="Times New Roman" panose="02020603050405020304" pitchFamily="18" charset="0"/>
                <a:sym typeface="+mn-ea"/>
              </a:rPr>
              <a:t> vi </a:t>
            </a:r>
            <a:r>
              <a:rPr lang="en-US" sz="2400" dirty="0" err="1">
                <a:latin typeface="Times New Roman" panose="02020603050405020304" pitchFamily="18" charset="0"/>
                <a:cs typeface="Times New Roman" panose="02020603050405020304" pitchFamily="18" charset="0"/>
                <a:sym typeface="+mn-ea"/>
              </a:rPr>
              <a:t>ứng</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dụng</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Áp</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dụng</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hầu</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hết</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các</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bài</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học</a:t>
            </a:r>
            <a:r>
              <a:rPr lang="en-US" sz="2400" dirty="0">
                <a:latin typeface="Times New Roman" panose="02020603050405020304" pitchFamily="18" charset="0"/>
                <a:cs typeface="Times New Roman" panose="02020603050405020304" pitchFamily="18" charset="0"/>
                <a:sym typeface="+mn-ea"/>
              </a:rPr>
              <a:t>.</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gn="ctr" eaLnBrk="1" hangingPunct="1"/>
            <a:r>
              <a:rPr lang="fr-FR" sz="4000" b="1" dirty="0">
                <a:solidFill>
                  <a:srgbClr val="FF0000"/>
                </a:solidFill>
              </a:rPr>
              <a:t>PP </a:t>
            </a:r>
            <a:r>
              <a:rPr lang="fr-FR" sz="4000" b="1" dirty="0" err="1">
                <a:solidFill>
                  <a:srgbClr val="FF0000"/>
                </a:solidFill>
              </a:rPr>
              <a:t>đặt</a:t>
            </a:r>
            <a:r>
              <a:rPr lang="fr-FR" sz="4000" b="1" dirty="0">
                <a:solidFill>
                  <a:srgbClr val="FF0000"/>
                </a:solidFill>
              </a:rPr>
              <a:t> </a:t>
            </a:r>
            <a:r>
              <a:rPr lang="fr-FR" sz="4000" b="1" dirty="0" err="1">
                <a:solidFill>
                  <a:srgbClr val="FF0000"/>
                </a:solidFill>
              </a:rPr>
              <a:t>và</a:t>
            </a:r>
            <a:r>
              <a:rPr lang="fr-FR" sz="4000" b="1" dirty="0">
                <a:solidFill>
                  <a:srgbClr val="FF0000"/>
                </a:solidFill>
              </a:rPr>
              <a:t> </a:t>
            </a:r>
            <a:r>
              <a:rPr lang="fr-FR" sz="4000" b="1" dirty="0" err="1">
                <a:solidFill>
                  <a:srgbClr val="FF0000"/>
                </a:solidFill>
              </a:rPr>
              <a:t>giải</a:t>
            </a:r>
            <a:r>
              <a:rPr lang="fr-FR" sz="4000" b="1" dirty="0">
                <a:solidFill>
                  <a:srgbClr val="FF0000"/>
                </a:solidFill>
              </a:rPr>
              <a:t> </a:t>
            </a:r>
            <a:r>
              <a:rPr lang="fr-FR" sz="4000" b="1" dirty="0" err="1">
                <a:solidFill>
                  <a:srgbClr val="FF0000"/>
                </a:solidFill>
              </a:rPr>
              <a:t>quyết</a:t>
            </a:r>
            <a:r>
              <a:rPr lang="fr-FR" sz="4000" b="1" dirty="0">
                <a:solidFill>
                  <a:srgbClr val="FF0000"/>
                </a:solidFill>
              </a:rPr>
              <a:t> </a:t>
            </a:r>
            <a:r>
              <a:rPr lang="fr-FR" sz="4000" b="1" dirty="0" err="1">
                <a:solidFill>
                  <a:srgbClr val="FF0000"/>
                </a:solidFill>
              </a:rPr>
              <a:t>vấn</a:t>
            </a:r>
            <a:r>
              <a:rPr lang="fr-FR" sz="4000" b="1" dirty="0">
                <a:solidFill>
                  <a:srgbClr val="FF0000"/>
                </a:solidFill>
              </a:rPr>
              <a:t> </a:t>
            </a:r>
            <a:r>
              <a:rPr lang="fr-FR" sz="4000" b="1" dirty="0" err="1">
                <a:solidFill>
                  <a:srgbClr val="FF0000"/>
                </a:solidFill>
              </a:rPr>
              <a:t>đề</a:t>
            </a:r>
            <a:endParaRPr lang="en-US" sz="4000" b="1" dirty="0">
              <a:solidFill>
                <a:srgbClr val="FF0000"/>
              </a:solidFill>
            </a:endParaRPr>
          </a:p>
        </p:txBody>
      </p:sp>
      <p:graphicFrame>
        <p:nvGraphicFramePr>
          <p:cNvPr id="156676" name="Group 4"/>
          <p:cNvGraphicFramePr>
            <a:graphicFrameLocks noGrp="1"/>
          </p:cNvGraphicFramePr>
          <p:nvPr>
            <p:ph type="tbl" idx="1"/>
          </p:nvPr>
        </p:nvGraphicFramePr>
        <p:xfrm>
          <a:off x="4648200" y="1524000"/>
          <a:ext cx="4267200" cy="4672013"/>
        </p:xfrm>
        <a:graphic>
          <a:graphicData uri="http://schemas.openxmlformats.org/drawingml/2006/table">
            <a:tbl>
              <a:tblPr/>
              <a:tblGrid>
                <a:gridCol w="598488"/>
                <a:gridCol w="1839912"/>
                <a:gridCol w="1828800"/>
              </a:tblGrid>
              <a:tr h="609683">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sz="16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Pha</a:t>
                      </a:r>
                      <a:endParaRPr kumimoji="0" lang="en-US" sz="1600" b="1" i="0" u="none" strike="noStrike" cap="none" normalizeH="0" baseline="0">
                        <a:ln>
                          <a:noFill/>
                        </a:ln>
                        <a:solidFill>
                          <a:srgbClr val="FF0000"/>
                        </a:solidFill>
                        <a:effectLst/>
                        <a:latin typeface="Times New Roman" panose="02020603050405020304" pitchFamily="18" charset="0"/>
                        <a:cs typeface="Arial" panose="020B0604020202020204" pitchFamily="34" charset="0"/>
                      </a:endParaRPr>
                    </a:p>
                  </a:txBody>
                  <a:tcPr marT="45726" marB="45726"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sz="16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Nhiệm vụ giáo viên</a:t>
                      </a:r>
                      <a:endParaRPr kumimoji="0" lang="en-US" sz="1600" b="1" i="0" u="none" strike="noStrike" cap="none" normalizeH="0" baseline="0">
                        <a:ln>
                          <a:noFill/>
                        </a:ln>
                        <a:solidFill>
                          <a:srgbClr val="FF0000"/>
                        </a:solidFill>
                        <a:effectLst/>
                        <a:latin typeface="Times New Roman" panose="02020603050405020304" pitchFamily="18" charset="0"/>
                        <a:cs typeface="Arial" panose="020B0604020202020204" pitchFamily="34" charset="0"/>
                      </a:endParaRPr>
                    </a:p>
                  </a:txBody>
                  <a:tcPr marT="45726" marB="45726"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0F5A9"/>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sz="16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Nhiệm vụ học sinh</a:t>
                      </a:r>
                      <a:endParaRPr kumimoji="0" lang="en-US" sz="1600" b="1" i="0" u="none" strike="noStrike" cap="none" normalizeH="0" baseline="0">
                        <a:ln>
                          <a:noFill/>
                        </a:ln>
                        <a:solidFill>
                          <a:srgbClr val="FF0000"/>
                        </a:solidFill>
                        <a:effectLst/>
                        <a:latin typeface="Times New Roman" panose="02020603050405020304" pitchFamily="18" charset="0"/>
                        <a:cs typeface="Arial" panose="020B0604020202020204" pitchFamily="34" charset="0"/>
                      </a:endParaRPr>
                    </a:p>
                  </a:txBody>
                  <a:tcPr marT="45726" marB="45726"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AAEBF4"/>
                    </a:solidFill>
                  </a:tcPr>
                </a:tc>
              </a:tr>
              <a:tr h="1139980">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sz="1600" b="1" i="0" u="none" strike="noStrike" cap="none" normalizeH="0" baseline="0">
                          <a:ln>
                            <a:noFill/>
                          </a:ln>
                          <a:solidFill>
                            <a:srgbClr val="FF0000"/>
                          </a:solidFill>
                          <a:effectLst/>
                          <a:latin typeface="Arial" panose="020B0604020202020204" pitchFamily="34" charset="0"/>
                          <a:cs typeface="Times New Roman" panose="02020603050405020304" pitchFamily="18" charset="0"/>
                        </a:rPr>
                        <a:t>1</a:t>
                      </a:r>
                      <a:endParaRPr kumimoji="0" lang="en-US" sz="1600" b="1" i="0" u="none" strike="noStrike" cap="none" normalizeH="0" baseline="0">
                        <a:ln>
                          <a:noFill/>
                        </a:ln>
                        <a:solidFill>
                          <a:srgbClr val="FF0000"/>
                        </a:solidFill>
                        <a:effectLst/>
                        <a:latin typeface="Arial" panose="020B0604020202020204" pitchFamily="34" charset="0"/>
                        <a:cs typeface="Arial" panose="020B0604020202020204" pitchFamily="34" charset="0"/>
                      </a:endParaRPr>
                    </a:p>
                  </a:txBody>
                  <a:tcPr marT="45726" marB="45726"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pPr>
                      <a:r>
                        <a:rPr kumimoji="0" lang="vi-VN"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en-US"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Tạo tình huống có vấn đề, giao nhiệm vụ cho HS</a:t>
                      </a:r>
                      <a:endParaRPr kumimoji="0" lang="en-US" sz="16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marT="45726" marB="45726"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0F5A9"/>
                    </a:solid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pPr>
                      <a:r>
                        <a:rPr kumimoji="0" lang="vi-VN"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en-US"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Nhận nhiệm vụ được giao, phát biểu vấn đề</a:t>
                      </a:r>
                      <a:endParaRPr kumimoji="0" lang="en-US" sz="16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marT="45726" marB="45726"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AAEBF4"/>
                    </a:solidFill>
                  </a:tcPr>
                </a:tc>
              </a:tr>
              <a:tr h="1310818">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sz="1600" b="1" i="0" u="none" strike="noStrike" cap="none" normalizeH="0" baseline="0">
                          <a:ln>
                            <a:noFill/>
                          </a:ln>
                          <a:solidFill>
                            <a:srgbClr val="FF0000"/>
                          </a:solidFill>
                          <a:effectLst/>
                          <a:latin typeface="Arial" panose="020B0604020202020204" pitchFamily="34" charset="0"/>
                          <a:cs typeface="Times New Roman" panose="02020603050405020304" pitchFamily="18" charset="0"/>
                        </a:rPr>
                        <a:t>2</a:t>
                      </a:r>
                      <a:endParaRPr kumimoji="0" lang="en-US" sz="1600" b="1" i="0" u="none" strike="noStrike" cap="none" normalizeH="0" baseline="0">
                        <a:ln>
                          <a:noFill/>
                        </a:ln>
                        <a:solidFill>
                          <a:srgbClr val="FF0000"/>
                        </a:solidFill>
                        <a:effectLst/>
                        <a:latin typeface="Arial" panose="020B0604020202020204" pitchFamily="34" charset="0"/>
                        <a:cs typeface="Arial" panose="020B0604020202020204" pitchFamily="34" charset="0"/>
                      </a:endParaRPr>
                    </a:p>
                  </a:txBody>
                  <a:tcPr marT="45726" marB="45726"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pPr>
                      <a:r>
                        <a:rPr kumimoji="0" lang="vi-VN"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en-US"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Tổ chức, hướng dẫn, giúp đỡ HS giải quyết vấn đề</a:t>
                      </a:r>
                      <a:endParaRPr kumimoji="0" lang="en-US" sz="16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marT="45726" marB="45726"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0F5A9"/>
                    </a:solid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pPr>
                      <a:r>
                        <a:rPr kumimoji="0" lang="vi-VN"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en-US"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HS hành động độc lập, trao đổi tìm tòi để giải quyết vấn đề</a:t>
                      </a:r>
                      <a:endParaRPr kumimoji="0" lang="en-US" sz="16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marT="45726" marB="45726"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AAEBF4"/>
                    </a:solidFill>
                  </a:tcPr>
                </a:tc>
              </a:tr>
              <a:tr h="1611532">
                <a:tc>
                  <a:txBody>
                    <a:bodyPr/>
                    <a:lstStyle/>
                    <a:p>
                      <a:pPr marL="342900" marR="0" lvl="0" indent="-342900" algn="ctr" defTabSz="914400" rtl="0" eaLnBrk="1" fontAlgn="base" latinLnBrk="0" hangingPunct="1">
                        <a:lnSpc>
                          <a:spcPct val="100000"/>
                        </a:lnSpc>
                        <a:spcBef>
                          <a:spcPct val="0"/>
                        </a:spcBef>
                        <a:spcAft>
                          <a:spcPct val="0"/>
                        </a:spcAft>
                        <a:buClrTx/>
                        <a:buSzTx/>
                        <a:buFontTx/>
                        <a:buNone/>
                      </a:pPr>
                      <a:r>
                        <a:rPr kumimoji="0" lang="en-US" sz="1600" b="1" i="0" u="none" strike="noStrike" cap="none" normalizeH="0" baseline="0">
                          <a:ln>
                            <a:noFill/>
                          </a:ln>
                          <a:solidFill>
                            <a:srgbClr val="FF0000"/>
                          </a:solidFill>
                          <a:effectLst/>
                          <a:latin typeface="Arial" panose="020B0604020202020204" pitchFamily="34" charset="0"/>
                          <a:cs typeface="Times New Roman" panose="02020603050405020304" pitchFamily="18" charset="0"/>
                        </a:rPr>
                        <a:t>3</a:t>
                      </a:r>
                      <a:endParaRPr kumimoji="0" lang="en-US" sz="1600" b="1" i="0" u="none" strike="noStrike" cap="none" normalizeH="0" baseline="0">
                        <a:ln>
                          <a:noFill/>
                        </a:ln>
                        <a:solidFill>
                          <a:srgbClr val="FF0000"/>
                        </a:solidFill>
                        <a:effectLst/>
                        <a:latin typeface="Arial" panose="020B0604020202020204" pitchFamily="34" charset="0"/>
                        <a:cs typeface="Arial" panose="020B0604020202020204" pitchFamily="34" charset="0"/>
                      </a:endParaRPr>
                    </a:p>
                  </a:txBody>
                  <a:tcPr marT="45726" marB="45726"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pPr>
                      <a:r>
                        <a:rPr kumimoji="0" lang="vi-VN"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en-US"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GV chính xác hóa, bổ sung củng cố, thể chế hóa tri thức</a:t>
                      </a:r>
                      <a:endParaRPr kumimoji="0" lang="en-US" sz="16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marT="45726" marB="45726"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0F5A9"/>
                    </a:solid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pPr>
                      <a:r>
                        <a:rPr kumimoji="0" lang="vi-VN"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en-US" sz="1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HS trình bày, bảo vệ vấn đề đã giải quyết và nhận nhiệm vụ mới đặt ra.</a:t>
                      </a:r>
                      <a:endParaRPr kumimoji="0" lang="en-US" sz="1600" b="0" i="0" u="none" strike="noStrike" cap="none" normalizeH="0" baseline="0">
                        <a:ln>
                          <a:noFill/>
                        </a:ln>
                        <a:solidFill>
                          <a:schemeClr val="tx1"/>
                        </a:solidFill>
                        <a:effectLst/>
                        <a:latin typeface="Times New Roman" panose="02020603050405020304" pitchFamily="18" charset="0"/>
                        <a:cs typeface="Arial" panose="020B0604020202020204" pitchFamily="34" charset="0"/>
                      </a:endParaRPr>
                    </a:p>
                  </a:txBody>
                  <a:tcPr marT="45726" marB="45726"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AAEBF4"/>
                    </a:solidFill>
                  </a:tcPr>
                </a:tc>
              </a:tr>
            </a:tbl>
          </a:graphicData>
        </a:graphic>
      </p:graphicFrame>
      <p:sp>
        <p:nvSpPr>
          <p:cNvPr id="35843" name="Text Box 3"/>
          <p:cNvSpPr txBox="1">
            <a:spLocks noChangeArrowheads="1"/>
          </p:cNvSpPr>
          <p:nvPr/>
        </p:nvSpPr>
        <p:spPr bwMode="auto">
          <a:xfrm>
            <a:off x="228600" y="1447800"/>
            <a:ext cx="4191000" cy="458470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vi-VN"/>
              <a:t>	</a:t>
            </a:r>
            <a:r>
              <a:rPr lang="fr-FR" sz="2400">
                <a:latin typeface="Times New Roman" panose="02020603050405020304" pitchFamily="18" charset="0"/>
                <a:cs typeface="Times New Roman" panose="02020603050405020304" pitchFamily="18" charset="0"/>
              </a:rPr>
              <a:t>Dạy học đặt và giải quyết vấn đề được hiểu là tổ chức quá trình dạy học bao gồm việc </a:t>
            </a:r>
            <a:r>
              <a:rPr lang="fr-FR" sz="2400" b="1">
                <a:solidFill>
                  <a:srgbClr val="3333FF"/>
                </a:solidFill>
                <a:latin typeface="Times New Roman" panose="02020603050405020304" pitchFamily="18" charset="0"/>
                <a:cs typeface="Times New Roman" panose="02020603050405020304" pitchFamily="18" charset="0"/>
              </a:rPr>
              <a:t>tạo ra tình huống, gợi vấn đề</a:t>
            </a:r>
            <a:r>
              <a:rPr lang="fr-FR" sz="2400">
                <a:latin typeface="Times New Roman" panose="02020603050405020304" pitchFamily="18" charset="0"/>
                <a:cs typeface="Times New Roman" panose="02020603050405020304" pitchFamily="18" charset="0"/>
              </a:rPr>
              <a:t> trong giờ học, </a:t>
            </a:r>
            <a:r>
              <a:rPr lang="fr-FR" sz="2400" b="1">
                <a:solidFill>
                  <a:srgbClr val="3333FF"/>
                </a:solidFill>
                <a:latin typeface="Times New Roman" panose="02020603050405020304" pitchFamily="18" charset="0"/>
                <a:cs typeface="Times New Roman" panose="02020603050405020304" pitchFamily="18" charset="0"/>
              </a:rPr>
              <a:t>kích thích ở HS nhu cầu giải quyết vấn đề</a:t>
            </a:r>
            <a:r>
              <a:rPr lang="fr-FR" sz="2400">
                <a:latin typeface="Times New Roman" panose="02020603050405020304" pitchFamily="18" charset="0"/>
                <a:cs typeface="Times New Roman" panose="02020603050405020304" pitchFamily="18" charset="0"/>
              </a:rPr>
              <a:t> nảy sinh, </a:t>
            </a:r>
            <a:r>
              <a:rPr lang="fr-FR" sz="2400" b="1">
                <a:solidFill>
                  <a:srgbClr val="FF0000"/>
                </a:solidFill>
                <a:latin typeface="Times New Roman" panose="02020603050405020304" pitchFamily="18" charset="0"/>
                <a:cs typeface="Times New Roman" panose="02020603050405020304" pitchFamily="18" charset="0"/>
              </a:rPr>
              <a:t>lôi kéo các em vào hoạt động nhận thức tự lực, phát triển tính tích cực của trí tuệ</a:t>
            </a:r>
            <a:r>
              <a:rPr lang="fr-FR" sz="2400">
                <a:latin typeface="Times New Roman" panose="02020603050405020304" pitchFamily="18" charset="0"/>
                <a:cs typeface="Times New Roman" panose="02020603050405020304" pitchFamily="18" charset="0"/>
              </a:rPr>
              <a:t> và hình thành ở các em năng lực tự mình thông hiểu và lĩnh hội thông tin khoa học mới.</a:t>
            </a:r>
            <a:r>
              <a:rPr lang="en-US" sz="2800">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blinds(horizontal)">
                                      <p:cBhvr>
                                        <p:cTn id="7" dur="500"/>
                                        <p:tgtEl>
                                          <p:spTgt spid="3584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5843"/>
                                        </p:tgtEl>
                                        <p:attrNameLst>
                                          <p:attrName>style.visibility</p:attrName>
                                        </p:attrNameLst>
                                      </p:cBhvr>
                                      <p:to>
                                        <p:strVal val="visible"/>
                                      </p:to>
                                    </p:set>
                                    <p:animEffect transition="in" filter="diamond(in)">
                                      <p:cBhvr>
                                        <p:cTn id="12" dur="2000"/>
                                        <p:tgtEl>
                                          <p:spTgt spid="3584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56676"/>
                                        </p:tgtEl>
                                        <p:attrNameLst>
                                          <p:attrName>style.visibility</p:attrName>
                                        </p:attrNameLst>
                                      </p:cBhvr>
                                      <p:to>
                                        <p:strVal val="visible"/>
                                      </p:to>
                                    </p:set>
                                    <p:animEffect transition="in" filter="circle(in)">
                                      <p:cBhvr>
                                        <p:cTn id="17" dur="2000"/>
                                        <p:tgtEl>
                                          <p:spTgt spid="156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3"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637030" y="64135"/>
            <a:ext cx="5545455" cy="582930"/>
          </a:xfrm>
        </p:spPr>
        <p:txBody>
          <a:bodyPr/>
          <a:lstStyle/>
          <a:p>
            <a:pPr eaLnBrk="1" hangingPunct="1"/>
            <a:r>
              <a:rPr lang="en-US" b="1">
                <a:solidFill>
                  <a:srgbClr val="FF0000"/>
                </a:solidFill>
              </a:rPr>
              <a:t>Cách tạo tình huống</a:t>
            </a:r>
          </a:p>
        </p:txBody>
      </p:sp>
      <p:sp>
        <p:nvSpPr>
          <p:cNvPr id="36867" name="Rectangle 3"/>
          <p:cNvSpPr>
            <a:spLocks noGrp="1" noChangeArrowheads="1"/>
          </p:cNvSpPr>
          <p:nvPr>
            <p:ph sz="quarter" idx="13"/>
          </p:nvPr>
        </p:nvSpPr>
        <p:spPr>
          <a:xfrm>
            <a:off x="457200" y="1600200"/>
            <a:ext cx="8382000" cy="4876800"/>
          </a:xfrm>
          <a:solidFill>
            <a:srgbClr val="CCFFFF"/>
          </a:solidFill>
        </p:spPr>
        <p:txBody>
          <a:bodyPr>
            <a:normAutofit/>
          </a:bodyPr>
          <a:lstStyle/>
          <a:p>
            <a:pPr eaLnBrk="1" hangingPunct="1">
              <a:buFontTx/>
              <a:buNone/>
            </a:pP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a:t>
            </a:r>
          </a:p>
          <a:p>
            <a:pPr eaLnBrk="1" hangingPunct="1">
              <a:buFontTx/>
              <a:buNone/>
            </a:pP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thuyết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kia</a:t>
            </a:r>
            <a:r>
              <a:rPr lang="en-US" sz="2800" dirty="0">
                <a:latin typeface="Times New Roman" panose="02020603050405020304" pitchFamily="18" charset="0"/>
                <a:cs typeface="Times New Roman" panose="02020603050405020304" pitchFamily="18" charset="0"/>
              </a:rPr>
              <a:t>.</a:t>
            </a:r>
          </a:p>
          <a:p>
            <a:pPr eaLnBrk="1" hangingPunct="1">
              <a:buFontTx/>
              <a:buNone/>
            </a:pP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a:t>
            </a:r>
          </a:p>
          <a:p>
            <a:pPr eaLnBrk="1" hangingPunct="1">
              <a:buFontTx/>
              <a:buNone/>
            </a:pP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a:t>
            </a:r>
            <a:r>
              <a:rPr lang="en-US" sz="2800" dirty="0">
                <a:latin typeface="Times New Roman" panose="02020603050405020304" pitchFamily="18" charset="0"/>
                <a:cs typeface="Times New Roman" panose="02020603050405020304" pitchFamily="18" charset="0"/>
              </a:rPr>
              <a:t>.</a:t>
            </a:r>
          </a:p>
          <a:p>
            <a:pPr eaLnBrk="1" hangingPunct="1">
              <a:buFontTx/>
              <a:buNone/>
            </a:pP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a:t>
            </a:r>
          </a:p>
          <a:p>
            <a:pPr eaLnBrk="1" hangingPunct="1">
              <a:buFontTx/>
              <a:buNone/>
            </a:pP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thuyết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minh</a:t>
            </a:r>
            <a:r>
              <a:rPr lang="en-US" sz="2800" dirty="0">
                <a:latin typeface="Times New Roman" panose="02020603050405020304" pitchFamily="18" charset="0"/>
                <a:cs typeface="Times New Roman" panose="02020603050405020304" pitchFamily="18" charset="0"/>
              </a:rPr>
              <a:t>.</a:t>
            </a:r>
          </a:p>
          <a:p>
            <a:pPr eaLnBrk="1" hangingPunct="1">
              <a:buFontTx/>
              <a:buNone/>
            </a:pP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a:t>
            </a:r>
            <a:r>
              <a:rPr lang="en-US" sz="2800" dirty="0">
                <a:latin typeface="Times New Roman" panose="02020603050405020304" pitchFamily="18" charset="0"/>
                <a:cs typeface="Times New Roman" panose="02020603050405020304" pitchFamily="18" charset="0"/>
              </a:rPr>
              <a:t> </a:t>
            </a:r>
          </a:p>
        </p:txBody>
      </p:sp>
      <p:sp>
        <p:nvSpPr>
          <p:cNvPr id="2" name="TextBox 1"/>
          <p:cNvSpPr txBox="1"/>
          <p:nvPr/>
        </p:nvSpPr>
        <p:spPr>
          <a:xfrm>
            <a:off x="190500" y="645795"/>
            <a:ext cx="8763000" cy="954107"/>
          </a:xfrm>
          <a:prstGeom prst="rect">
            <a:avLst/>
          </a:prstGeom>
          <a:no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Để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tiến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hành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dạy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học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nêu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giải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quyết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vấn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đề</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lựa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chọn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tạo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tình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huống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vấn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đề</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sau</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box(in)">
                                      <p:cBhvr>
                                        <p:cTn id="7" dur="2000"/>
                                        <p:tgtEl>
                                          <p:spTgt spid="3686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ppt_y</p:attrName>
                                        </p:attrNameLst>
                                      </p:cBhvr>
                                      <p:tavLst>
                                        <p:tav tm="0">
                                          <p:val>
                                            <p:strVal val="#ppt_y+#ppt_h*1.125000"/>
                                          </p:val>
                                        </p:tav>
                                        <p:tav tm="100000">
                                          <p:val>
                                            <p:strVal val="#ppt_y"/>
                                          </p:val>
                                        </p:tav>
                                      </p:tavLst>
                                    </p:anim>
                                    <p:animEffect transition="in" filter="wipe(up)">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36867">
                                            <p:bg/>
                                          </p:spTgt>
                                        </p:tgtEl>
                                        <p:attrNameLst>
                                          <p:attrName>style.visibility</p:attrName>
                                        </p:attrNameLst>
                                      </p:cBhvr>
                                      <p:to>
                                        <p:strVal val="visible"/>
                                      </p:to>
                                    </p:set>
                                    <p:animEffect transition="in" filter="box(in)">
                                      <p:cBhvr>
                                        <p:cTn id="18" dur="2000"/>
                                        <p:tgtEl>
                                          <p:spTgt spid="36867">
                                            <p:bg/>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36867">
                                            <p:txEl>
                                              <p:pRg st="0" end="0"/>
                                            </p:txEl>
                                          </p:spTgt>
                                        </p:tgtEl>
                                        <p:attrNameLst>
                                          <p:attrName>style.visibility</p:attrName>
                                        </p:attrNameLst>
                                      </p:cBhvr>
                                      <p:to>
                                        <p:strVal val="visible"/>
                                      </p:to>
                                    </p:set>
                                    <p:animEffect transition="in" filter="box(in)">
                                      <p:cBhvr>
                                        <p:cTn id="23" dur="2000"/>
                                        <p:tgtEl>
                                          <p:spTgt spid="3686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36867">
                                            <p:txEl>
                                              <p:pRg st="1" end="1"/>
                                            </p:txEl>
                                          </p:spTgt>
                                        </p:tgtEl>
                                        <p:attrNameLst>
                                          <p:attrName>style.visibility</p:attrName>
                                        </p:attrNameLst>
                                      </p:cBhvr>
                                      <p:to>
                                        <p:strVal val="visible"/>
                                      </p:to>
                                    </p:set>
                                    <p:animEffect transition="in" filter="box(in)">
                                      <p:cBhvr>
                                        <p:cTn id="28" dur="2000"/>
                                        <p:tgtEl>
                                          <p:spTgt spid="36867">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36867">
                                            <p:txEl>
                                              <p:pRg st="2" end="2"/>
                                            </p:txEl>
                                          </p:spTgt>
                                        </p:tgtEl>
                                        <p:attrNameLst>
                                          <p:attrName>style.visibility</p:attrName>
                                        </p:attrNameLst>
                                      </p:cBhvr>
                                      <p:to>
                                        <p:strVal val="visible"/>
                                      </p:to>
                                    </p:set>
                                    <p:animEffect transition="in" filter="box(in)">
                                      <p:cBhvr>
                                        <p:cTn id="33" dur="2000"/>
                                        <p:tgtEl>
                                          <p:spTgt spid="36867">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36867">
                                            <p:txEl>
                                              <p:pRg st="3" end="3"/>
                                            </p:txEl>
                                          </p:spTgt>
                                        </p:tgtEl>
                                        <p:attrNameLst>
                                          <p:attrName>style.visibility</p:attrName>
                                        </p:attrNameLst>
                                      </p:cBhvr>
                                      <p:to>
                                        <p:strVal val="visible"/>
                                      </p:to>
                                    </p:set>
                                    <p:animEffect transition="in" filter="box(in)">
                                      <p:cBhvr>
                                        <p:cTn id="38" dur="2000"/>
                                        <p:tgtEl>
                                          <p:spTgt spid="36867">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36867">
                                            <p:txEl>
                                              <p:pRg st="4" end="4"/>
                                            </p:txEl>
                                          </p:spTgt>
                                        </p:tgtEl>
                                        <p:attrNameLst>
                                          <p:attrName>style.visibility</p:attrName>
                                        </p:attrNameLst>
                                      </p:cBhvr>
                                      <p:to>
                                        <p:strVal val="visible"/>
                                      </p:to>
                                    </p:set>
                                    <p:animEffect transition="in" filter="box(in)">
                                      <p:cBhvr>
                                        <p:cTn id="43" dur="2000"/>
                                        <p:tgtEl>
                                          <p:spTgt spid="36867">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36867">
                                            <p:txEl>
                                              <p:pRg st="5" end="5"/>
                                            </p:txEl>
                                          </p:spTgt>
                                        </p:tgtEl>
                                        <p:attrNameLst>
                                          <p:attrName>style.visibility</p:attrName>
                                        </p:attrNameLst>
                                      </p:cBhvr>
                                      <p:to>
                                        <p:strVal val="visible"/>
                                      </p:to>
                                    </p:set>
                                    <p:animEffect transition="in" filter="box(in)">
                                      <p:cBhvr>
                                        <p:cTn id="48" dur="2000"/>
                                        <p:tgtEl>
                                          <p:spTgt spid="36867">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36867">
                                            <p:txEl>
                                              <p:pRg st="6" end="6"/>
                                            </p:txEl>
                                          </p:spTgt>
                                        </p:tgtEl>
                                        <p:attrNameLst>
                                          <p:attrName>style.visibility</p:attrName>
                                        </p:attrNameLst>
                                      </p:cBhvr>
                                      <p:to>
                                        <p:strVal val="visible"/>
                                      </p:to>
                                    </p:set>
                                    <p:animEffect transition="in" filter="box(in)">
                                      <p:cBhvr>
                                        <p:cTn id="53" dur="2000"/>
                                        <p:tgtEl>
                                          <p:spTgt spid="368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36867" grpId="0" build="p"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721360" y="533400"/>
            <a:ext cx="7965440" cy="1568450"/>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Theo Thầy, cô trong quá trình dạy phương pháp đặt và giải quyết vấn đề có những ưu điểm và hạn chế gì? Phương pháp này áp dụng cho những dạng bài học nào?</a:t>
            </a:r>
          </a:p>
          <a:p>
            <a:endParaRPr lang="en-US" sz="2400">
              <a:latin typeface="Times New Roman" panose="02020603050405020304" pitchFamily="18" charset="0"/>
              <a:cs typeface="Times New Roman" panose="02020603050405020304" pitchFamily="18" charset="0"/>
            </a:endParaRPr>
          </a:p>
        </p:txBody>
      </p:sp>
      <p:sp>
        <p:nvSpPr>
          <p:cNvPr id="2" name="Text Box 1"/>
          <p:cNvSpPr txBox="1"/>
          <p:nvPr/>
        </p:nvSpPr>
        <p:spPr>
          <a:xfrm>
            <a:off x="721360" y="1938655"/>
            <a:ext cx="6748145" cy="489364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sym typeface="+mn-ea"/>
              </a:rPr>
              <a:t>1/ </a:t>
            </a:r>
            <a:r>
              <a:rPr lang="en-US" sz="2400" dirty="0" err="1">
                <a:latin typeface="Times New Roman" panose="02020603050405020304" pitchFamily="18" charset="0"/>
                <a:cs typeface="Times New Roman" panose="02020603050405020304" pitchFamily="18" charset="0"/>
                <a:sym typeface="+mn-ea"/>
              </a:rPr>
              <a:t>Ưu</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điểm</a:t>
            </a:r>
            <a:r>
              <a:rPr lang="en-US" sz="2400" dirty="0">
                <a:latin typeface="Times New Roman" panose="02020603050405020304" pitchFamily="18" charset="0"/>
                <a:cs typeface="Times New Roman" panose="02020603050405020304" pitchFamily="18" charset="0"/>
                <a:sym typeface="+mn-ea"/>
              </a:rPr>
              <a:t>:</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Tạo</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tình</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huống</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có</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vấn</a:t>
            </a:r>
            <a:r>
              <a:rPr lang="en-US" sz="2400" dirty="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đề</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gấy</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cấn</a:t>
            </a:r>
            <a:r>
              <a:rPr lang="en-US" sz="2400" dirty="0" smtClean="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sẽ</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thu</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hút</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được</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học</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sinh</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tập</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trung</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suy</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nghĩ</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đưa</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ra</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những</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nhận</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xét</a:t>
            </a:r>
            <a:r>
              <a:rPr lang="en-US" sz="2400" dirty="0">
                <a:latin typeface="Times New Roman" panose="02020603050405020304" pitchFamily="18" charset="0"/>
                <a:cs typeface="Times New Roman" panose="02020603050405020304" pitchFamily="18" charset="0"/>
                <a:sym typeface="+mn-ea"/>
              </a:rPr>
              <a:t> hay </a:t>
            </a:r>
            <a:r>
              <a:rPr lang="en-US" sz="2400" dirty="0" err="1">
                <a:latin typeface="Times New Roman" panose="02020603050405020304" pitchFamily="18" charset="0"/>
                <a:cs typeface="Times New Roman" panose="02020603050405020304" pitchFamily="18" charset="0"/>
                <a:sym typeface="+mn-ea"/>
              </a:rPr>
              <a:t>dự</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đoán</a:t>
            </a:r>
            <a:r>
              <a:rPr lang="en-US" sz="2400" dirty="0">
                <a:latin typeface="Times New Roman" panose="02020603050405020304" pitchFamily="18" charset="0"/>
                <a:cs typeface="Times New Roman" panose="02020603050405020304" pitchFamily="18" charset="0"/>
                <a:sym typeface="+mn-ea"/>
              </a:rPr>
              <a:t> ban </a:t>
            </a:r>
            <a:r>
              <a:rPr lang="en-US" sz="2400" dirty="0" err="1">
                <a:latin typeface="Times New Roman" panose="02020603050405020304" pitchFamily="18" charset="0"/>
                <a:cs typeface="Times New Roman" panose="02020603050405020304" pitchFamily="18" charset="0"/>
                <a:sym typeface="+mn-ea"/>
              </a:rPr>
              <a:t>đầu</a:t>
            </a:r>
            <a:endParaRPr lang="en-US" sz="2400" dirty="0">
              <a:latin typeface="Times New Roman" panose="02020603050405020304" pitchFamily="18" charset="0"/>
              <a:cs typeface="Times New Roman" panose="02020603050405020304" pitchFamily="18" charset="0"/>
            </a:endParaRPr>
          </a:p>
          <a:p>
            <a:pPr marL="342900" indent="-342900">
              <a:buFontTx/>
              <a:buChar char="-"/>
            </a:pPr>
            <a:r>
              <a:rPr lang="en-US" sz="2400" dirty="0" err="1" smtClean="0">
                <a:latin typeface="Times New Roman" panose="02020603050405020304" pitchFamily="18" charset="0"/>
                <a:cs typeface="Times New Roman" panose="02020603050405020304" pitchFamily="18" charset="0"/>
                <a:sym typeface="+mn-ea"/>
              </a:rPr>
              <a:t>Rèn</a:t>
            </a:r>
            <a:r>
              <a:rPr lang="en-US" sz="2400" dirty="0" smtClean="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kĩ</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năng</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phân</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tích</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tổng</a:t>
            </a:r>
            <a:r>
              <a:rPr lang="en-US" sz="2400" dirty="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hợp</a:t>
            </a:r>
            <a:endParaRPr lang="en-US" sz="2400" dirty="0" smtClean="0">
              <a:latin typeface="Times New Roman" panose="02020603050405020304" pitchFamily="18" charset="0"/>
              <a:cs typeface="Times New Roman" panose="02020603050405020304" pitchFamily="18" charset="0"/>
              <a:sym typeface="+mn-ea"/>
            </a:endParaRPr>
          </a:p>
          <a:p>
            <a:r>
              <a:rPr lang="en-US" sz="2400" dirty="0" smtClean="0">
                <a:latin typeface="Times New Roman" panose="02020603050405020304" pitchFamily="18" charset="0"/>
                <a:cs typeface="Times New Roman" panose="02020603050405020304" pitchFamily="18" charset="0"/>
                <a:sym typeface="+mn-ea"/>
              </a:rPr>
              <a:t>-  GV </a:t>
            </a:r>
            <a:r>
              <a:rPr lang="en-US" sz="2400" dirty="0" err="1" smtClean="0">
                <a:latin typeface="Times New Roman" panose="02020603050405020304" pitchFamily="18" charset="0"/>
                <a:cs typeface="Times New Roman" panose="02020603050405020304" pitchFamily="18" charset="0"/>
                <a:sym typeface="+mn-ea"/>
              </a:rPr>
              <a:t>dẫn</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dắt</a:t>
            </a:r>
            <a:r>
              <a:rPr lang="en-US" sz="2400" dirty="0" smtClean="0">
                <a:latin typeface="Times New Roman" panose="02020603050405020304" pitchFamily="18" charset="0"/>
                <a:cs typeface="Times New Roman" panose="02020603050405020304" pitchFamily="18" charset="0"/>
                <a:sym typeface="+mn-ea"/>
              </a:rPr>
              <a:t> logic </a:t>
            </a:r>
            <a:r>
              <a:rPr lang="en-US" sz="2400" dirty="0" err="1" smtClean="0">
                <a:latin typeface="Times New Roman" panose="02020603050405020304" pitchFamily="18" charset="0"/>
                <a:cs typeface="Times New Roman" panose="02020603050405020304" pitchFamily="18" charset="0"/>
                <a:sym typeface="+mn-ea"/>
              </a:rPr>
              <a:t>xuyên</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suốt</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bài</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học</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sym typeface="+mn-ea"/>
              </a:rPr>
              <a:t>2/ </a:t>
            </a:r>
            <a:r>
              <a:rPr lang="en-US" sz="2400" dirty="0" err="1">
                <a:latin typeface="Times New Roman" panose="02020603050405020304" pitchFamily="18" charset="0"/>
                <a:cs typeface="Times New Roman" panose="02020603050405020304" pitchFamily="18" charset="0"/>
                <a:sym typeface="+mn-ea"/>
              </a:rPr>
              <a:t>Hạn</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chế</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Cần</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có</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thời</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gian</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để</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chuẩn</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bị</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và</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đưa</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ra</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tình</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huống</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có</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vấn</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đề</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thật</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sự</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thu</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hút</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học</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sinh</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sym typeface="+mn-ea"/>
              </a:rPr>
              <a:t>3/ </a:t>
            </a:r>
            <a:r>
              <a:rPr lang="en-US" sz="2400" dirty="0" err="1">
                <a:latin typeface="Times New Roman" panose="02020603050405020304" pitchFamily="18" charset="0"/>
                <a:cs typeface="Times New Roman" panose="02020603050405020304" pitchFamily="18" charset="0"/>
                <a:sym typeface="+mn-ea"/>
              </a:rPr>
              <a:t>Phạm</a:t>
            </a:r>
            <a:r>
              <a:rPr lang="en-US" sz="2400" dirty="0">
                <a:latin typeface="Times New Roman" panose="02020603050405020304" pitchFamily="18" charset="0"/>
                <a:cs typeface="Times New Roman" panose="02020603050405020304" pitchFamily="18" charset="0"/>
                <a:sym typeface="+mn-ea"/>
              </a:rPr>
              <a:t> vi </a:t>
            </a:r>
            <a:r>
              <a:rPr lang="en-US" sz="2400" dirty="0" err="1">
                <a:latin typeface="Times New Roman" panose="02020603050405020304" pitchFamily="18" charset="0"/>
                <a:cs typeface="Times New Roman" panose="02020603050405020304" pitchFamily="18" charset="0"/>
                <a:sym typeface="+mn-ea"/>
              </a:rPr>
              <a:t>ứng</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dụng</a:t>
            </a:r>
            <a:r>
              <a:rPr lang="en-US" sz="2400" dirty="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Dạng</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bài</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dạy</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kiến</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thức</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thực</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tế</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khoa</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học</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kĩ</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thuật</a:t>
            </a:r>
            <a:r>
              <a:rPr lang="en-US" sz="2400" dirty="0" smtClean="0">
                <a:latin typeface="Times New Roman" panose="02020603050405020304" pitchFamily="18" charset="0"/>
                <a:cs typeface="Times New Roman" panose="02020603050405020304" pitchFamily="18" charset="0"/>
                <a:sym typeface="+mn-ea"/>
              </a:rPr>
              <a:t>.</a:t>
            </a:r>
          </a:p>
          <a:p>
            <a:r>
              <a:rPr lang="en-US" sz="2400" dirty="0" err="1" smtClean="0">
                <a:latin typeface="Times New Roman" panose="02020603050405020304" pitchFamily="18" charset="0"/>
                <a:cs typeface="Times New Roman" panose="02020603050405020304" pitchFamily="18" charset="0"/>
                <a:sym typeface="+mn-ea"/>
              </a:rPr>
              <a:t>Ví</a:t>
            </a:r>
            <a:r>
              <a:rPr lang="en-US" sz="2400" dirty="0" smtClean="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dụ</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Sinh</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học</a:t>
            </a:r>
            <a:r>
              <a:rPr lang="en-US" sz="2400" dirty="0">
                <a:latin typeface="Times New Roman" panose="02020603050405020304" pitchFamily="18" charset="0"/>
                <a:cs typeface="Times New Roman" panose="02020603050405020304" pitchFamily="18" charset="0"/>
                <a:sym typeface="+mn-ea"/>
              </a:rPr>
              <a:t> 6: </a:t>
            </a:r>
            <a:r>
              <a:rPr lang="en-US" sz="2400" dirty="0" err="1">
                <a:latin typeface="Times New Roman" panose="02020603050405020304" pitchFamily="18" charset="0"/>
                <a:cs typeface="Times New Roman" panose="02020603050405020304" pitchFamily="18" charset="0"/>
                <a:sym typeface="+mn-ea"/>
              </a:rPr>
              <a:t>Chương</a:t>
            </a:r>
            <a:r>
              <a:rPr lang="en-US" sz="2400" dirty="0">
                <a:latin typeface="Times New Roman" panose="02020603050405020304" pitchFamily="18" charset="0"/>
                <a:cs typeface="Times New Roman" panose="02020603050405020304" pitchFamily="18" charset="0"/>
                <a:sym typeface="+mn-ea"/>
              </a:rPr>
              <a:t> IX VAI TRÒ CỦA THỰC VẬT. </a:t>
            </a:r>
            <a:r>
              <a:rPr lang="en-US" sz="2400" dirty="0" err="1">
                <a:latin typeface="Times New Roman" panose="02020603050405020304" pitchFamily="18" charset="0"/>
                <a:cs typeface="Times New Roman" panose="02020603050405020304" pitchFamily="18" charset="0"/>
                <a:sym typeface="+mn-ea"/>
              </a:rPr>
              <a:t>Sinh</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học</a:t>
            </a:r>
            <a:r>
              <a:rPr lang="en-US" sz="2400" dirty="0">
                <a:latin typeface="Times New Roman" panose="02020603050405020304" pitchFamily="18" charset="0"/>
                <a:cs typeface="Times New Roman" panose="02020603050405020304" pitchFamily="18" charset="0"/>
                <a:sym typeface="+mn-ea"/>
              </a:rPr>
              <a:t> 8:  </a:t>
            </a:r>
            <a:r>
              <a:rPr lang="en-US" sz="2400" dirty="0" err="1">
                <a:latin typeface="Times New Roman" panose="02020603050405020304" pitchFamily="18" charset="0"/>
                <a:cs typeface="Times New Roman" panose="02020603050405020304" pitchFamily="18" charset="0"/>
                <a:sym typeface="+mn-ea"/>
              </a:rPr>
              <a:t>Bài</a:t>
            </a:r>
            <a:r>
              <a:rPr lang="en-US" sz="2400" dirty="0">
                <a:latin typeface="Times New Roman" panose="02020603050405020304" pitchFamily="18" charset="0"/>
                <a:cs typeface="Times New Roman" panose="02020603050405020304" pitchFamily="18" charset="0"/>
                <a:sym typeface="+mn-ea"/>
              </a:rPr>
              <a:t> 7, </a:t>
            </a:r>
            <a:r>
              <a:rPr lang="en-US" sz="2400" dirty="0" err="1">
                <a:latin typeface="Times New Roman" panose="02020603050405020304" pitchFamily="18" charset="0"/>
                <a:cs typeface="Times New Roman" panose="02020603050405020304" pitchFamily="18" charset="0"/>
                <a:sym typeface="+mn-ea"/>
              </a:rPr>
              <a:t>bài</a:t>
            </a:r>
            <a:r>
              <a:rPr lang="en-US" sz="2400" dirty="0">
                <a:latin typeface="Times New Roman" panose="02020603050405020304" pitchFamily="18" charset="0"/>
                <a:cs typeface="Times New Roman" panose="02020603050405020304" pitchFamily="18" charset="0"/>
                <a:sym typeface="+mn-ea"/>
              </a:rPr>
              <a:t> 8, </a:t>
            </a:r>
            <a:r>
              <a:rPr lang="en-US" sz="2400" dirty="0" err="1">
                <a:latin typeface="Times New Roman" panose="02020603050405020304" pitchFamily="18" charset="0"/>
                <a:cs typeface="Times New Roman" panose="02020603050405020304" pitchFamily="18" charset="0"/>
                <a:sym typeface="+mn-ea"/>
              </a:rPr>
              <a:t>Chương</a:t>
            </a:r>
            <a:r>
              <a:rPr lang="en-US" sz="2400" dirty="0">
                <a:latin typeface="Times New Roman" panose="02020603050405020304" pitchFamily="18" charset="0"/>
                <a:cs typeface="Times New Roman" panose="02020603050405020304" pitchFamily="18" charset="0"/>
                <a:sym typeface="+mn-ea"/>
              </a:rPr>
              <a:t> III: TUẦN </a:t>
            </a:r>
            <a:r>
              <a:rPr lang="en-US" sz="2400" dirty="0" err="1">
                <a:latin typeface="Times New Roman" panose="02020603050405020304" pitchFamily="18" charset="0"/>
                <a:cs typeface="Times New Roman" panose="02020603050405020304" pitchFamily="18" charset="0"/>
                <a:sym typeface="+mn-ea"/>
              </a:rPr>
              <a:t>HOÀN,Sinh</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học</a:t>
            </a:r>
            <a:r>
              <a:rPr lang="en-US" sz="2400" dirty="0">
                <a:latin typeface="Times New Roman" panose="02020603050405020304" pitchFamily="18" charset="0"/>
                <a:cs typeface="Times New Roman" panose="02020603050405020304" pitchFamily="18" charset="0"/>
                <a:sym typeface="+mn-ea"/>
              </a:rPr>
              <a:t> 9: </a:t>
            </a:r>
            <a:r>
              <a:rPr lang="en-US" sz="2400" dirty="0" err="1">
                <a:latin typeface="Times New Roman" panose="02020603050405020304" pitchFamily="18" charset="0"/>
                <a:cs typeface="Times New Roman" panose="02020603050405020304" pitchFamily="18" charset="0"/>
                <a:sym typeface="+mn-ea"/>
              </a:rPr>
              <a:t>Chương</a:t>
            </a:r>
            <a:r>
              <a:rPr lang="en-US" sz="2400" dirty="0">
                <a:latin typeface="Times New Roman" panose="02020603050405020304" pitchFamily="18" charset="0"/>
                <a:cs typeface="Times New Roman" panose="02020603050405020304" pitchFamily="18" charset="0"/>
                <a:sym typeface="+mn-ea"/>
              </a:rPr>
              <a:t> IV: BIẾN DỊ .</a:t>
            </a:r>
            <a:endParaRPr lang="en-US" sz="2400" dirty="0"/>
          </a:p>
        </p:txBody>
      </p:sp>
    </p:spTree>
    <p:extLst>
      <p:ext uri="{BB962C8B-B14F-4D97-AF65-F5344CB8AC3E}">
        <p14:creationId xmlns:p14="http://schemas.microsoft.com/office/powerpoint/2010/main" val="296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799882"/>
            <a:ext cx="8458200" cy="6137910"/>
          </a:xfrm>
          <a:prstGeom prst="rect">
            <a:avLst/>
          </a:prstGeom>
        </p:spPr>
        <p:txBody>
          <a:bodyPr wrap="square">
            <a:spAutoFit/>
          </a:bodyPr>
          <a:lstStyle/>
          <a:p>
            <a:pPr algn="ctr">
              <a:lnSpc>
                <a:spcPct val="115000"/>
              </a:lnSpc>
              <a:spcBef>
                <a:spcPts val="600"/>
              </a:spcBef>
              <a:tabLst>
                <a:tab pos="398145" algn="l"/>
              </a:tabLst>
            </a:pPr>
            <a:r>
              <a:rPr lang="nb-NO" sz="3200" dirty="0" smtClean="0">
                <a:solidFill>
                  <a:srgbClr val="000000"/>
                </a:solidFill>
                <a:latin typeface="Times New Roman" panose="02020603050405020304" pitchFamily="18" charset="0"/>
                <a:ea typeface="Calibri" panose="020F0502020204030204" charset="0"/>
                <a:cs typeface="Times New Roman" panose="02020603050405020304" pitchFamily="18" charset="0"/>
              </a:rPr>
              <a:t> </a:t>
            </a:r>
            <a:r>
              <a:rPr lang="nb-NO" sz="3200" b="1" dirty="0" smtClean="0">
                <a:solidFill>
                  <a:srgbClr val="000000"/>
                </a:solidFill>
                <a:latin typeface="Times New Roman" panose="02020603050405020304" pitchFamily="18" charset="0"/>
                <a:ea typeface="Calibri" panose="020F0502020204030204" charset="0"/>
                <a:cs typeface="Times New Roman" panose="02020603050405020304" pitchFamily="18" charset="0"/>
              </a:rPr>
              <a:t>Bài 60</a:t>
            </a:r>
            <a:r>
              <a:rPr lang="en-US" altLang="nb-NO" sz="3200" b="1" dirty="0" smtClean="0">
                <a:solidFill>
                  <a:srgbClr val="000000"/>
                </a:solidFill>
                <a:latin typeface="Times New Roman" panose="02020603050405020304" pitchFamily="18" charset="0"/>
                <a:ea typeface="Calibri" panose="020F0502020204030204" charset="0"/>
                <a:cs typeface="Times New Roman" panose="02020603050405020304" pitchFamily="18" charset="0"/>
              </a:rPr>
              <a:t>:</a:t>
            </a:r>
            <a:r>
              <a:rPr lang="nb-NO" sz="3200" b="1" dirty="0" smtClean="0">
                <a:solidFill>
                  <a:srgbClr val="000000"/>
                </a:solidFill>
                <a:latin typeface="Times New Roman" panose="02020603050405020304" pitchFamily="18" charset="0"/>
                <a:ea typeface="Calibri" panose="020F0502020204030204" charset="0"/>
                <a:cs typeface="Times New Roman" panose="02020603050405020304" pitchFamily="18" charset="0"/>
              </a:rPr>
              <a:t> BẢO VỆ ĐA DẠNG </a:t>
            </a:r>
          </a:p>
          <a:p>
            <a:pPr algn="ctr">
              <a:lnSpc>
                <a:spcPct val="115000"/>
              </a:lnSpc>
              <a:spcBef>
                <a:spcPts val="600"/>
              </a:spcBef>
              <a:tabLst>
                <a:tab pos="398145" algn="l"/>
              </a:tabLst>
            </a:pPr>
            <a:r>
              <a:rPr lang="nb-NO" sz="3200" b="1" dirty="0" smtClean="0">
                <a:solidFill>
                  <a:srgbClr val="000000"/>
                </a:solidFill>
                <a:latin typeface="Times New Roman" panose="02020603050405020304" pitchFamily="18" charset="0"/>
                <a:ea typeface="Calibri" panose="020F0502020204030204" charset="0"/>
                <a:cs typeface="Times New Roman" panose="02020603050405020304" pitchFamily="18" charset="0"/>
              </a:rPr>
              <a:t>CÁC HỆ SINH THÁI </a:t>
            </a:r>
          </a:p>
          <a:p>
            <a:pPr algn="just">
              <a:lnSpc>
                <a:spcPct val="115000"/>
              </a:lnSpc>
              <a:spcBef>
                <a:spcPts val="600"/>
              </a:spcBef>
              <a:tabLst>
                <a:tab pos="398145" algn="l"/>
              </a:tabLst>
            </a:pPr>
            <a:r>
              <a:rPr lang="nb-NO" sz="3200" b="1" dirty="0" smtClean="0">
                <a:solidFill>
                  <a:srgbClr val="000000"/>
                </a:solidFill>
                <a:latin typeface="Times New Roman" panose="02020603050405020304" pitchFamily="18" charset="0"/>
                <a:ea typeface="Calibri" panose="020F0502020204030204" charset="0"/>
                <a:cs typeface="Times New Roman" panose="02020603050405020304" pitchFamily="18" charset="0"/>
              </a:rPr>
              <a:t>II/ Bảo vệ các hệ sinh thái rừng</a:t>
            </a:r>
            <a:r>
              <a:rPr lang="nb-NO" sz="3200" dirty="0" smtClean="0">
                <a:solidFill>
                  <a:srgbClr val="000000"/>
                </a:solidFill>
                <a:latin typeface="Times New Roman" panose="02020603050405020304" pitchFamily="18" charset="0"/>
                <a:ea typeface="Calibri" panose="020F0502020204030204" charset="0"/>
                <a:cs typeface="Times New Roman" panose="02020603050405020304" pitchFamily="18" charset="0"/>
              </a:rPr>
              <a:t>: GV đưa ra tình huống</a:t>
            </a:r>
          </a:p>
          <a:p>
            <a:pPr algn="just">
              <a:lnSpc>
                <a:spcPct val="115000"/>
              </a:lnSpc>
              <a:spcBef>
                <a:spcPts val="600"/>
              </a:spcBef>
              <a:tabLst>
                <a:tab pos="398145" algn="l"/>
              </a:tabLst>
            </a:pPr>
            <a:r>
              <a:rPr lang="nb-NO" sz="3200" dirty="0" smtClean="0">
                <a:solidFill>
                  <a:srgbClr val="000000"/>
                </a:solidFill>
                <a:latin typeface="Times New Roman" panose="02020603050405020304" pitchFamily="18" charset="0"/>
                <a:ea typeface="Calibri" panose="020F0502020204030204" charset="0"/>
                <a:cs typeface="Times New Roman" panose="02020603050405020304" pitchFamily="18" charset="0"/>
              </a:rPr>
              <a:t>Trong </a:t>
            </a:r>
            <a:r>
              <a:rPr lang="nb-NO" sz="3200" dirty="0">
                <a:solidFill>
                  <a:srgbClr val="000000"/>
                </a:solidFill>
                <a:latin typeface="Times New Roman" panose="02020603050405020304" pitchFamily="18" charset="0"/>
                <a:ea typeface="Calibri" panose="020F0502020204030204" charset="0"/>
                <a:cs typeface="Times New Roman" panose="02020603050405020304" pitchFamily="18" charset="0"/>
              </a:rPr>
              <a:t>hai định hướng dưới đây, lựa chọn nào theo em là  thích hợp hơn cả? Nêu lí do lựa chọn.</a:t>
            </a:r>
            <a:endParaRPr lang="en-US" sz="3200" dirty="0">
              <a:solidFill>
                <a:srgbClr val="000000"/>
              </a:solidFill>
              <a:latin typeface="Times New Roman" panose="02020603050405020304" pitchFamily="18" charset="0"/>
              <a:ea typeface="Calibri" panose="020F0502020204030204" charset="0"/>
              <a:cs typeface="Times New Roman" panose="02020603050405020304" pitchFamily="18" charset="0"/>
            </a:endParaRPr>
          </a:p>
          <a:p>
            <a:pPr indent="360045" algn="just">
              <a:lnSpc>
                <a:spcPct val="115000"/>
              </a:lnSpc>
              <a:spcBef>
                <a:spcPts val="600"/>
              </a:spcBef>
              <a:tabLst>
                <a:tab pos="398145" algn="l"/>
              </a:tabLst>
            </a:pPr>
            <a:r>
              <a:rPr lang="nb-NO" sz="3200" dirty="0">
                <a:solidFill>
                  <a:srgbClr val="000000"/>
                </a:solidFill>
                <a:latin typeface="Times New Roman" panose="02020603050405020304" pitchFamily="18" charset="0"/>
                <a:ea typeface="Calibri" panose="020F0502020204030204" charset="0"/>
                <a:cs typeface="Times New Roman" panose="02020603050405020304" pitchFamily="18" charset="0"/>
              </a:rPr>
              <a:t>- Đốt rừng làm nương </a:t>
            </a:r>
            <a:r>
              <a:rPr lang="en-US" altLang="nb-NO" sz="3200" dirty="0">
                <a:solidFill>
                  <a:srgbClr val="000000"/>
                </a:solidFill>
                <a:latin typeface="Times New Roman" panose="02020603050405020304" pitchFamily="18" charset="0"/>
                <a:ea typeface="Calibri" panose="020F0502020204030204" charset="0"/>
                <a:cs typeface="Times New Roman" panose="02020603050405020304" pitchFamily="18" charset="0"/>
              </a:rPr>
              <a:t>rẫ</a:t>
            </a:r>
            <a:r>
              <a:rPr lang="nb-NO" sz="3200" dirty="0">
                <a:solidFill>
                  <a:srgbClr val="000000"/>
                </a:solidFill>
                <a:latin typeface="Times New Roman" panose="02020603050405020304" pitchFamily="18" charset="0"/>
                <a:ea typeface="Calibri" panose="020F0502020204030204" charset="0"/>
                <a:cs typeface="Times New Roman" panose="02020603050405020304" pitchFamily="18" charset="0"/>
              </a:rPr>
              <a:t>y để mở rộng diện tích đất nông nghiệp.</a:t>
            </a:r>
            <a:endParaRPr lang="en-US" sz="3200" dirty="0">
              <a:solidFill>
                <a:srgbClr val="000000"/>
              </a:solidFill>
              <a:latin typeface="Times New Roman" panose="02020603050405020304" pitchFamily="18" charset="0"/>
              <a:ea typeface="Calibri" panose="020F0502020204030204" charset="0"/>
              <a:cs typeface="Times New Roman" panose="02020603050405020304" pitchFamily="18" charset="0"/>
            </a:endParaRPr>
          </a:p>
          <a:p>
            <a:pPr indent="360045" algn="just">
              <a:lnSpc>
                <a:spcPct val="115000"/>
              </a:lnSpc>
              <a:spcBef>
                <a:spcPts val="600"/>
              </a:spcBef>
              <a:tabLst>
                <a:tab pos="398145" algn="l"/>
              </a:tabLst>
            </a:pPr>
            <a:r>
              <a:rPr lang="nb-NO" sz="3200" dirty="0">
                <a:solidFill>
                  <a:srgbClr val="000000"/>
                </a:solidFill>
                <a:latin typeface="Times New Roman" panose="02020603050405020304" pitchFamily="18" charset="0"/>
                <a:ea typeface="Calibri" panose="020F0502020204030204" charset="0"/>
                <a:cs typeface="Times New Roman" panose="02020603050405020304" pitchFamily="18" charset="0"/>
              </a:rPr>
              <a:t>- Duy trì và bảo vệ tài nguyên rừng để đảm bảo cân bằng môi trường sinh thái.</a:t>
            </a:r>
            <a:endParaRPr lang="en-US" sz="3200" dirty="0">
              <a:solidFill>
                <a:srgbClr val="000000"/>
              </a:solidFill>
              <a:latin typeface="Times New Roman" panose="02020603050405020304" pitchFamily="18" charset="0"/>
              <a:ea typeface="Calibri" panose="020F0502020204030204" charset="0"/>
              <a:cs typeface="Times New Roman" panose="02020603050405020304" pitchFamily="18" charset="0"/>
            </a:endParaRPr>
          </a:p>
        </p:txBody>
      </p:sp>
      <p:sp>
        <p:nvSpPr>
          <p:cNvPr id="5" name="Title 1"/>
          <p:cNvSpPr txBox="1"/>
          <p:nvPr/>
        </p:nvSpPr>
        <p:spPr>
          <a:xfrm>
            <a:off x="457200" y="0"/>
            <a:ext cx="8229600" cy="10207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err="1">
                <a:solidFill>
                  <a:srgbClr val="FF0000"/>
                </a:solidFill>
              </a:rPr>
              <a:t>Tình</a:t>
            </a:r>
            <a:r>
              <a:rPr lang="en-US" dirty="0">
                <a:solidFill>
                  <a:srgbClr val="FF0000"/>
                </a:solidFill>
              </a:rPr>
              <a:t> </a:t>
            </a:r>
            <a:r>
              <a:rPr lang="en-US" dirty="0" err="1">
                <a:solidFill>
                  <a:srgbClr val="FF0000"/>
                </a:solidFill>
              </a:rPr>
              <a:t>huống</a:t>
            </a:r>
            <a:r>
              <a:rPr lang="en-US" dirty="0">
                <a:solidFill>
                  <a:srgbClr val="FF0000"/>
                </a:solidFill>
              </a:rPr>
              <a:t> </a:t>
            </a:r>
            <a:r>
              <a:rPr lang="en-US" dirty="0" err="1">
                <a:solidFill>
                  <a:srgbClr val="FF0000"/>
                </a:solidFill>
              </a:rPr>
              <a:t>lựa</a:t>
            </a:r>
            <a:r>
              <a:rPr lang="en-US" dirty="0">
                <a:solidFill>
                  <a:srgbClr val="FF0000"/>
                </a:solidFill>
              </a:rPr>
              <a:t> </a:t>
            </a:r>
            <a:r>
              <a:rPr lang="en-US" dirty="0" err="1">
                <a:solidFill>
                  <a:srgbClr val="FF0000"/>
                </a:solidFill>
              </a:rPr>
              <a:t>chọn</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dirty="0" err="1">
                <a:solidFill>
                  <a:srgbClr val="FF0000"/>
                </a:solidFill>
              </a:rPr>
              <a:t>Tình</a:t>
            </a:r>
            <a:r>
              <a:rPr lang="en-US" dirty="0">
                <a:solidFill>
                  <a:srgbClr val="FF0000"/>
                </a:solidFill>
              </a:rPr>
              <a:t> </a:t>
            </a:r>
            <a:r>
              <a:rPr lang="en-US" dirty="0" err="1">
                <a:solidFill>
                  <a:srgbClr val="FF0000"/>
                </a:solidFill>
              </a:rPr>
              <a:t>huống</a:t>
            </a:r>
            <a:r>
              <a:rPr lang="en-US" dirty="0">
                <a:solidFill>
                  <a:srgbClr val="FF0000"/>
                </a:solidFill>
              </a:rPr>
              <a:t> </a:t>
            </a:r>
            <a:r>
              <a:rPr lang="en-US" dirty="0" err="1">
                <a:solidFill>
                  <a:srgbClr val="FF0000"/>
                </a:solidFill>
              </a:rPr>
              <a:t>lựa</a:t>
            </a:r>
            <a:r>
              <a:rPr lang="en-US" dirty="0">
                <a:solidFill>
                  <a:srgbClr val="FF0000"/>
                </a:solidFill>
              </a:rPr>
              <a:t> </a:t>
            </a:r>
            <a:r>
              <a:rPr lang="en-US" dirty="0" err="1">
                <a:solidFill>
                  <a:srgbClr val="FF0000"/>
                </a:solidFill>
              </a:rPr>
              <a:t>chọn</a:t>
            </a:r>
            <a:endParaRPr lang="en-US" dirty="0">
              <a:solidFill>
                <a:srgbClr val="FF0000"/>
              </a:solidFill>
            </a:endParaRPr>
          </a:p>
        </p:txBody>
      </p:sp>
      <p:sp>
        <p:nvSpPr>
          <p:cNvPr id="3" name="Content Placeholder 2"/>
          <p:cNvSpPr>
            <a:spLocks noGrp="1"/>
          </p:cNvSpPr>
          <p:nvPr>
            <p:ph sz="quarter" idx="13"/>
          </p:nvPr>
        </p:nvSpPr>
        <p:spPr>
          <a:xfrm>
            <a:off x="457200" y="1600201"/>
            <a:ext cx="8229600" cy="2743200"/>
          </a:xfrm>
        </p:spPr>
        <p:txBody>
          <a:bodyPr>
            <a:normAutofit fontScale="90000" lnSpcReduction="10000"/>
          </a:bodyPr>
          <a:lstStyle/>
          <a:p>
            <a:pPr marL="0" indent="0">
              <a:buNone/>
            </a:pPr>
            <a:r>
              <a:rPr lang="en-US" sz="2800" dirty="0" err="1">
                <a:latin typeface="Times New Roman" panose="02020603050405020304" pitchFamily="18" charset="0"/>
                <a:cs typeface="Times New Roman" panose="02020603050405020304" pitchFamily="18" charset="0"/>
              </a:rPr>
              <a:t>Bài 58: SỬ DỤNG HỢP LÍ TÀI NGUYÊN THIÊN NHIÊN</a:t>
            </a:r>
          </a:p>
          <a:p>
            <a:pPr marL="0" indent="0">
              <a:buNone/>
            </a:pPr>
            <a:r>
              <a:rPr lang="en-US" sz="2800" dirty="0" err="1">
                <a:latin typeface="Times New Roman" panose="02020603050405020304" pitchFamily="18" charset="0"/>
                <a:cs typeface="Times New Roman" panose="02020603050405020304" pitchFamily="18" charset="0"/>
              </a:rPr>
              <a:t>3. Sử dụng hợp lí tài nguyên rừng</a:t>
            </a:r>
          </a:p>
          <a:p>
            <a:pPr marL="0" indent="0">
              <a:buNone/>
            </a:pP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t>
            </a:r>
            <a:r>
              <a:rPr lang="vi-VN" sz="2800" dirty="0">
                <a:latin typeface="Times New Roman" panose="02020603050405020304" pitchFamily="18" charset="0"/>
                <a:cs typeface="Times New Roman" panose="02020603050405020304" pitchFamily="18" charset="0"/>
              </a:rPr>
              <a:t>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rằng</a:t>
            </a:r>
            <a:r>
              <a:rPr lang="en-US" sz="2800" dirty="0">
                <a:latin typeface="Times New Roman" panose="02020603050405020304" pitchFamily="18" charset="0"/>
                <a:cs typeface="Times New Roman" panose="02020603050405020304" pitchFamily="18" charset="0"/>
              </a:rPr>
              <a:t>:</a:t>
            </a:r>
          </a:p>
          <a:p>
            <a:pPr marL="0" indent="0" algn="ctr">
              <a:buNone/>
            </a:pP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Hồn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tổ</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quốc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nằm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trong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rừng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sâu</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thẳm</a:t>
            </a:r>
            <a:endParaRPr lang="en-US" sz="2800" b="1" i="1" dirty="0">
              <a:latin typeface="Times New Roman" panose="02020603050405020304" pitchFamily="18" charset="0"/>
              <a:cs typeface="Times New Roman" panose="02020603050405020304" pitchFamily="18" charset="0"/>
            </a:endParaRPr>
          </a:p>
          <a:p>
            <a:pPr marL="0" indent="0" algn="ctr">
              <a:buNone/>
            </a:pPr>
            <a:r>
              <a:rPr lang="en-US" sz="2800" b="1" i="1" dirty="0" err="1">
                <a:latin typeface="Times New Roman" panose="02020603050405020304" pitchFamily="18" charset="0"/>
                <a:cs typeface="Times New Roman" panose="02020603050405020304" pitchFamily="18" charset="0"/>
              </a:rPr>
              <a:t>Khi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mất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rừng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đất</a:t>
            </a:r>
            <a:r>
              <a:rPr lang="en-US" sz="2800" b="1" i="1" dirty="0">
                <a:latin typeface="Times New Roman" panose="02020603050405020304" pitchFamily="18" charset="0"/>
                <a:cs typeface="Times New Roman" panose="02020603050405020304" pitchFamily="18" charset="0"/>
              </a:rPr>
              <a:t> n</a:t>
            </a:r>
            <a:r>
              <a:rPr lang="vi-VN" sz="2800" b="1" i="1" dirty="0">
                <a:latin typeface="Times New Roman" panose="02020603050405020304" pitchFamily="18" charset="0"/>
                <a:cs typeface="Times New Roman" panose="02020603050405020304" pitchFamily="18" charset="0"/>
              </a:rPr>
              <a:t>ư</a:t>
            </a:r>
            <a:r>
              <a:rPr lang="en-US" sz="2800" b="1" i="1" dirty="0" err="1">
                <a:latin typeface="Times New Roman" panose="02020603050405020304" pitchFamily="18" charset="0"/>
                <a:cs typeface="Times New Roman" panose="02020603050405020304" pitchFamily="18" charset="0"/>
              </a:rPr>
              <a:t>ớc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tiêu</a:t>
            </a:r>
            <a:r>
              <a:rPr lang="en-US" sz="2800" b="1" i="1" dirty="0">
                <a:latin typeface="Times New Roman" panose="02020603050405020304" pitchFamily="18" charset="0"/>
                <a:cs typeface="Times New Roman" panose="02020603050405020304" pitchFamily="18" charset="0"/>
              </a:rPr>
              <a:t> tan”</a:t>
            </a:r>
          </a:p>
          <a:p>
            <a:pPr marL="0" indent="0">
              <a:buNone/>
            </a:pP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610600" cy="1143000"/>
          </a:xfrm>
        </p:spPr>
        <p:txBody>
          <a:bodyPr/>
          <a:lstStyle/>
          <a:p>
            <a:pPr algn="ctr"/>
            <a:r>
              <a:rPr lang="en-US" b="1" dirty="0">
                <a:solidFill>
                  <a:srgbClr val="FF0000"/>
                </a:solidFill>
              </a:rPr>
              <a:t>PH</a:t>
            </a:r>
            <a:r>
              <a:rPr lang="vi-VN" b="1" dirty="0">
                <a:solidFill>
                  <a:srgbClr val="FF0000"/>
                </a:solidFill>
              </a:rPr>
              <a:t>Ư</a:t>
            </a:r>
            <a:r>
              <a:rPr lang="en-US" b="1" dirty="0">
                <a:solidFill>
                  <a:srgbClr val="FF0000"/>
                </a:solidFill>
              </a:rPr>
              <a:t>ƠNG PHÁP ĐÓNG VAI</a:t>
            </a:r>
          </a:p>
        </p:txBody>
      </p:sp>
      <p:sp>
        <p:nvSpPr>
          <p:cNvPr id="4" name="Rectangle 3"/>
          <p:cNvSpPr/>
          <p:nvPr/>
        </p:nvSpPr>
        <p:spPr>
          <a:xfrm>
            <a:off x="685800" y="2362200"/>
            <a:ext cx="8001000" cy="3416320"/>
          </a:xfrm>
          <a:prstGeom prst="rect">
            <a:avLst/>
          </a:prstGeom>
          <a:solidFill>
            <a:schemeClr val="accent6">
              <a:lumMod val="20000"/>
              <a:lumOff val="80000"/>
            </a:schemeClr>
          </a:solidFill>
        </p:spPr>
        <p:txBody>
          <a:bodyPr wrap="square">
            <a:spAutoFit/>
          </a:bodyPr>
          <a:lstStyle/>
          <a:p>
            <a:pPr algn="just"/>
            <a:r>
              <a:rPr lang="en-US" sz="3600" dirty="0">
                <a:solidFill>
                  <a:srgbClr val="000000"/>
                </a:solidFill>
                <a:latin typeface="Times New Roman" panose="02020603050405020304" pitchFamily="18" charset="0"/>
                <a:ea typeface="Times New Roman" panose="02020603050405020304" pitchFamily="18" charset="0"/>
              </a:rPr>
              <a:t>	</a:t>
            </a:r>
            <a:r>
              <a:rPr lang="vi-VN" sz="3600" dirty="0">
                <a:solidFill>
                  <a:srgbClr val="000000"/>
                </a:solidFill>
                <a:latin typeface="Times New Roman" panose="02020603050405020304" pitchFamily="18" charset="0"/>
                <a:ea typeface="Times New Roman" panose="02020603050405020304" pitchFamily="18" charset="0"/>
              </a:rPr>
              <a:t>Phương pháp đóng vai cho phép học sinh thể hiện hành động, quan điểm, đưa ra quyết định về một vấn đề thực tiễn liên quan đến bài học ngay tại lớp dựa trên việc đóng giả làm các nhân vật có thật trong đời sống. </a:t>
            </a:r>
            <a:endParaRPr lang="en-US" sz="3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762000"/>
            <a:ext cx="8041640" cy="1568450"/>
          </a:xfrm>
          <a:prstGeom prst="rect">
            <a:avLst/>
          </a:prstGeom>
          <a:noFill/>
        </p:spPr>
        <p:txBody>
          <a:bodyPr wrap="square" rtlCol="0">
            <a:spAutoFit/>
          </a:bodyPr>
          <a:lstStyle/>
          <a:p>
            <a:pPr indent="0">
              <a:buNone/>
            </a:pPr>
            <a:r>
              <a:rPr lang="en-US" sz="3200" dirty="0" smtClean="0">
                <a:latin typeface="Times New Roman" panose="02020603050405020304" pitchFamily="18" charset="0"/>
                <a:cs typeface="Times New Roman" panose="02020603050405020304" pitchFamily="18" charset="0"/>
              </a:rPr>
              <a:t>PHẦN I: CÁC PHƯƠNG PHÁP- KĨ THUẬT </a:t>
            </a:r>
          </a:p>
          <a:p>
            <a:pPr algn="ctr"/>
            <a:r>
              <a:rPr lang="en-US" sz="3200" dirty="0" smtClean="0">
                <a:latin typeface="Times New Roman" panose="02020603050405020304" pitchFamily="18" charset="0"/>
                <a:cs typeface="Times New Roman" panose="02020603050405020304" pitchFamily="18" charset="0"/>
              </a:rPr>
              <a:t>DẠY HỌC TÍCH CỰC</a:t>
            </a:r>
          </a:p>
          <a:p>
            <a:r>
              <a:rPr lang="en-US" sz="3200" dirty="0" smtClean="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1219200" y="2362200"/>
            <a:ext cx="6553200" cy="1569660"/>
          </a:xfrm>
          <a:prstGeom prst="rect">
            <a:avLst/>
          </a:prstGeom>
          <a:noFill/>
        </p:spPr>
        <p:txBody>
          <a:bodyPr wrap="square" rtlCol="0">
            <a:spAutoFit/>
          </a:bodyPr>
          <a:lstStyle/>
          <a:p>
            <a:r>
              <a:rPr lang="en-US" sz="3200" dirty="0" err="1" smtClean="0">
                <a:latin typeface="Times New Roman" panose="02020603050405020304" pitchFamily="18" charset="0"/>
                <a:cs typeface="Times New Roman" panose="02020603050405020304" pitchFamily="18" charset="0"/>
              </a:rPr>
              <a:t>Thầy</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cô</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kể</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tên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về</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một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số</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phương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pháp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dạy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học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tích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cực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đang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được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thường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xuyên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sử</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dụng</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721360" y="533400"/>
            <a:ext cx="7965440" cy="1569660"/>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Theo </a:t>
            </a:r>
            <a:r>
              <a:rPr lang="en-US" sz="2400" dirty="0" err="1">
                <a:latin typeface="Times New Roman" panose="02020603050405020304" pitchFamily="18" charset="0"/>
                <a:cs typeface="Times New Roman" panose="02020603050405020304" pitchFamily="18" charset="0"/>
              </a:rPr>
              <a:t>Thầy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ưu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Áp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dụng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học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nào</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3" name="Text Box 2"/>
          <p:cNvSpPr txBox="1"/>
          <p:nvPr/>
        </p:nvSpPr>
        <p:spPr>
          <a:xfrm>
            <a:off x="594995" y="1575435"/>
            <a:ext cx="7680960" cy="489364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sym typeface="+mn-ea"/>
              </a:rPr>
              <a:t>1/ </a:t>
            </a:r>
            <a:r>
              <a:rPr lang="en-US" sz="2400" dirty="0" err="1">
                <a:latin typeface="Times New Roman" panose="02020603050405020304" pitchFamily="18" charset="0"/>
                <a:cs typeface="Times New Roman" panose="02020603050405020304" pitchFamily="18" charset="0"/>
                <a:sym typeface="+mn-ea"/>
              </a:rPr>
              <a:t>Ưu</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điểm</a:t>
            </a:r>
            <a:r>
              <a:rPr lang="en-US" sz="2400" dirty="0">
                <a:latin typeface="Times New Roman" panose="02020603050405020304" pitchFamily="18" charset="0"/>
                <a:cs typeface="Times New Roman" panose="02020603050405020304" pitchFamily="18" charset="0"/>
                <a:sym typeface="+mn-ea"/>
              </a:rPr>
              <a:t>:</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sym typeface="+mn-ea"/>
              </a:rPr>
              <a:t>-  HS </a:t>
            </a:r>
            <a:r>
              <a:rPr lang="en-US" sz="2400" dirty="0" err="1">
                <a:latin typeface="Times New Roman" panose="02020603050405020304" pitchFamily="18" charset="0"/>
                <a:cs typeface="Times New Roman" panose="02020603050405020304" pitchFamily="18" charset="0"/>
                <a:sym typeface="+mn-ea"/>
              </a:rPr>
              <a:t>có</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cơ</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hội</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thể</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hiện</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khả</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năng</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diễn</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đạt</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bằng</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lời</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nói</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sym typeface="+mn-ea"/>
              </a:rPr>
              <a:t>- HS </a:t>
            </a:r>
            <a:r>
              <a:rPr lang="en-US" sz="2400" dirty="0" err="1">
                <a:latin typeface="Times New Roman" panose="02020603050405020304" pitchFamily="18" charset="0"/>
                <a:cs typeface="Times New Roman" panose="02020603050405020304" pitchFamily="18" charset="0"/>
                <a:sym typeface="+mn-ea"/>
              </a:rPr>
              <a:t>thể</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hiện</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được</a:t>
            </a:r>
            <a:r>
              <a:rPr lang="en-US" sz="2400" dirty="0">
                <a:latin typeface="Times New Roman" panose="02020603050405020304" pitchFamily="18" charset="0"/>
                <a:cs typeface="Times New Roman" panose="02020603050405020304" pitchFamily="18" charset="0"/>
                <a:sym typeface="+mn-ea"/>
              </a:rPr>
              <a:t> ý </a:t>
            </a:r>
            <a:r>
              <a:rPr lang="en-US" sz="2400" dirty="0" err="1">
                <a:latin typeface="Times New Roman" panose="02020603050405020304" pitchFamily="18" charset="0"/>
                <a:cs typeface="Times New Roman" panose="02020603050405020304" pitchFamily="18" charset="0"/>
                <a:sym typeface="+mn-ea"/>
              </a:rPr>
              <a:t>kiến</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cá</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nhân</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sym typeface="+mn-ea"/>
              </a:rPr>
              <a:t>2/ </a:t>
            </a:r>
            <a:r>
              <a:rPr lang="en-US" sz="2400" dirty="0" err="1">
                <a:latin typeface="Times New Roman" panose="02020603050405020304" pitchFamily="18" charset="0"/>
                <a:cs typeface="Times New Roman" panose="02020603050405020304" pitchFamily="18" charset="0"/>
                <a:sym typeface="+mn-ea"/>
              </a:rPr>
              <a:t>Hạn</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chế</a:t>
            </a:r>
            <a:r>
              <a:rPr lang="en-US" sz="2400" dirty="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Gv</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cần</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chuẩn</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bị</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và</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đầu</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tư</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cho</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vai</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diễn</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để</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lôi</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cuốn</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và</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đạt</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hiệu</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quả</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cao</a:t>
            </a:r>
            <a:r>
              <a:rPr lang="en-US" sz="2400" dirty="0" smtClean="0">
                <a:latin typeface="Times New Roman" panose="02020603050405020304" pitchFamily="18" charset="0"/>
                <a:cs typeface="Times New Roman" panose="02020603050405020304" pitchFamily="18" charset="0"/>
                <a:sym typeface="+mn-ea"/>
              </a:rPr>
              <a:t>.</a:t>
            </a:r>
          </a:p>
          <a:p>
            <a:r>
              <a:rPr lang="en-US" sz="2400" dirty="0" smtClean="0">
                <a:latin typeface="Times New Roman" panose="02020603050405020304" pitchFamily="18" charset="0"/>
                <a:cs typeface="Times New Roman" panose="02020603050405020304" pitchFamily="18" charset="0"/>
                <a:sym typeface="+mn-ea"/>
              </a:rPr>
              <a:t>3/ </a:t>
            </a:r>
            <a:r>
              <a:rPr lang="en-US" sz="2400" dirty="0" err="1" smtClean="0">
                <a:latin typeface="Times New Roman" panose="02020603050405020304" pitchFamily="18" charset="0"/>
                <a:cs typeface="Times New Roman" panose="02020603050405020304" pitchFamily="18" charset="0"/>
                <a:sym typeface="+mn-ea"/>
              </a:rPr>
              <a:t>Phạm</a:t>
            </a:r>
            <a:r>
              <a:rPr lang="en-US" sz="2400" dirty="0" smtClean="0">
                <a:latin typeface="Times New Roman" panose="02020603050405020304" pitchFamily="18" charset="0"/>
                <a:cs typeface="Times New Roman" panose="02020603050405020304" pitchFamily="18" charset="0"/>
                <a:sym typeface="+mn-ea"/>
              </a:rPr>
              <a:t> vi </a:t>
            </a:r>
            <a:r>
              <a:rPr lang="en-US" sz="2400" dirty="0" err="1" smtClean="0">
                <a:latin typeface="Times New Roman" panose="02020603050405020304" pitchFamily="18" charset="0"/>
                <a:cs typeface="Times New Roman" panose="02020603050405020304" pitchFamily="18" charset="0"/>
                <a:sym typeface="+mn-ea"/>
              </a:rPr>
              <a:t>áp</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dụng</a:t>
            </a:r>
            <a:r>
              <a:rPr lang="en-US" sz="2400" dirty="0" smtClean="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Á</a:t>
            </a:r>
            <a:r>
              <a:rPr lang="en-US" sz="2400" dirty="0" err="1" smtClean="0">
                <a:latin typeface="Times New Roman" panose="02020603050405020304" pitchFamily="18" charset="0"/>
                <a:cs typeface="Times New Roman" panose="02020603050405020304" pitchFamily="18" charset="0"/>
                <a:sym typeface="+mn-ea"/>
              </a:rPr>
              <a:t>p</a:t>
            </a:r>
            <a:r>
              <a:rPr lang="en-US" sz="2400" dirty="0" smtClean="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dụng</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cho</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một</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số</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dạng</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bài</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học</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mang</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tính</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thực</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tiễn</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tính</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cấp</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bách</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về</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môi</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trường</a:t>
            </a:r>
            <a:r>
              <a:rPr lang="en-US" sz="2400" dirty="0">
                <a:latin typeface="Times New Roman" panose="02020603050405020304" pitchFamily="18" charset="0"/>
                <a:cs typeface="Times New Roman" panose="02020603050405020304" pitchFamily="18" charset="0"/>
                <a:sym typeface="+mn-ea"/>
              </a:rPr>
              <a:t>.</a:t>
            </a:r>
          </a:p>
          <a:p>
            <a:r>
              <a:rPr lang="en-US" sz="2400" dirty="0">
                <a:latin typeface="Times New Roman" panose="02020603050405020304" pitchFamily="18" charset="0"/>
                <a:cs typeface="Times New Roman" panose="02020603050405020304" pitchFamily="18" charset="0"/>
                <a:sym typeface="+mn-ea"/>
              </a:rPr>
              <a:t>VD: </a:t>
            </a:r>
            <a:r>
              <a:rPr lang="en-US" sz="2400" dirty="0" err="1">
                <a:latin typeface="Times New Roman" panose="02020603050405020304" pitchFamily="18" charset="0"/>
                <a:cs typeface="Times New Roman" panose="02020603050405020304" pitchFamily="18" charset="0"/>
                <a:sym typeface="+mn-ea"/>
              </a:rPr>
              <a:t>Sinh</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học</a:t>
            </a:r>
            <a:r>
              <a:rPr lang="en-US" sz="2400" dirty="0">
                <a:latin typeface="Times New Roman" panose="02020603050405020304" pitchFamily="18" charset="0"/>
                <a:cs typeface="Times New Roman" panose="02020603050405020304" pitchFamily="18" charset="0"/>
                <a:sym typeface="+mn-ea"/>
              </a:rPr>
              <a:t> 6: </a:t>
            </a:r>
            <a:r>
              <a:rPr lang="en-US" sz="2400" dirty="0" err="1">
                <a:latin typeface="Times New Roman" panose="02020603050405020304" pitchFamily="18" charset="0"/>
                <a:cs typeface="Times New Roman" panose="02020603050405020304" pitchFamily="18" charset="0"/>
                <a:sym typeface="+mn-ea"/>
              </a:rPr>
              <a:t>Chương</a:t>
            </a:r>
            <a:r>
              <a:rPr lang="en-US" sz="2400" dirty="0">
                <a:latin typeface="Times New Roman" panose="02020603050405020304" pitchFamily="18" charset="0"/>
                <a:cs typeface="Times New Roman" panose="02020603050405020304" pitchFamily="18" charset="0"/>
                <a:sym typeface="+mn-ea"/>
              </a:rPr>
              <a:t> IX VAI TRÒ CỦA THỰC VẬT</a:t>
            </a:r>
          </a:p>
          <a:p>
            <a:r>
              <a:rPr lang="en-US" sz="2400" dirty="0" err="1">
                <a:latin typeface="Times New Roman" panose="02020603050405020304" pitchFamily="18" charset="0"/>
                <a:cs typeface="Times New Roman" panose="02020603050405020304" pitchFamily="18" charset="0"/>
                <a:sym typeface="+mn-ea"/>
              </a:rPr>
              <a:t>Sinh</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học</a:t>
            </a:r>
            <a:r>
              <a:rPr lang="en-US" sz="2400" dirty="0">
                <a:latin typeface="Times New Roman" panose="02020603050405020304" pitchFamily="18" charset="0"/>
                <a:cs typeface="Times New Roman" panose="02020603050405020304" pitchFamily="18" charset="0"/>
                <a:sym typeface="+mn-ea"/>
              </a:rPr>
              <a:t> 7: </a:t>
            </a:r>
            <a:r>
              <a:rPr lang="en-US" sz="2400" dirty="0" err="1">
                <a:latin typeface="Times New Roman" panose="02020603050405020304" pitchFamily="18" charset="0"/>
                <a:cs typeface="Times New Roman" panose="02020603050405020304" pitchFamily="18" charset="0"/>
                <a:sym typeface="+mn-ea"/>
              </a:rPr>
              <a:t>Chương</a:t>
            </a:r>
            <a:r>
              <a:rPr lang="en-US" sz="2400" dirty="0">
                <a:latin typeface="Times New Roman" panose="02020603050405020304" pitchFamily="18" charset="0"/>
                <a:cs typeface="Times New Roman" panose="02020603050405020304" pitchFamily="18" charset="0"/>
                <a:sym typeface="+mn-ea"/>
              </a:rPr>
              <a:t> VII: ĐỘNG VẬT VÀ ĐỜI SỐNG CON NGƯỜI</a:t>
            </a:r>
          </a:p>
          <a:p>
            <a:r>
              <a:rPr lang="en-US" sz="2400" dirty="0" err="1">
                <a:latin typeface="Times New Roman" panose="02020603050405020304" pitchFamily="18" charset="0"/>
                <a:cs typeface="Times New Roman" panose="02020603050405020304" pitchFamily="18" charset="0"/>
                <a:sym typeface="+mn-ea"/>
              </a:rPr>
              <a:t>Sinh</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học</a:t>
            </a:r>
            <a:r>
              <a:rPr lang="en-US" sz="2400" dirty="0">
                <a:latin typeface="Times New Roman" panose="02020603050405020304" pitchFamily="18" charset="0"/>
                <a:cs typeface="Times New Roman" panose="02020603050405020304" pitchFamily="18" charset="0"/>
                <a:sym typeface="+mn-ea"/>
              </a:rPr>
              <a:t> 9: </a:t>
            </a:r>
            <a:r>
              <a:rPr lang="en-US" sz="2400" dirty="0" err="1">
                <a:latin typeface="Times New Roman" panose="02020603050405020304" pitchFamily="18" charset="0"/>
                <a:cs typeface="Times New Roman" panose="02020603050405020304" pitchFamily="18" charset="0"/>
                <a:sym typeface="+mn-ea"/>
              </a:rPr>
              <a:t>Chương</a:t>
            </a:r>
            <a:r>
              <a:rPr lang="en-US" sz="2400" dirty="0">
                <a:latin typeface="Times New Roman" panose="02020603050405020304" pitchFamily="18" charset="0"/>
                <a:cs typeface="Times New Roman" panose="02020603050405020304" pitchFamily="18" charset="0"/>
                <a:sym typeface="+mn-ea"/>
              </a:rPr>
              <a:t> III: CON NGƯỜI, DÂN SỐ VÀ MÔI TRƯỜNG, </a:t>
            </a:r>
            <a:r>
              <a:rPr lang="en-US" sz="2400" dirty="0" err="1">
                <a:latin typeface="Times New Roman" panose="02020603050405020304" pitchFamily="18" charset="0"/>
                <a:cs typeface="Times New Roman" panose="02020603050405020304" pitchFamily="18" charset="0"/>
                <a:sym typeface="+mn-ea"/>
              </a:rPr>
              <a:t>chương</a:t>
            </a:r>
            <a:r>
              <a:rPr lang="en-US" sz="2400" dirty="0">
                <a:latin typeface="Times New Roman" panose="02020603050405020304" pitchFamily="18" charset="0"/>
                <a:cs typeface="Times New Roman" panose="02020603050405020304" pitchFamily="18" charset="0"/>
                <a:sym typeface="+mn-ea"/>
              </a:rPr>
              <a:t> IV: BẢO VỆ MÔI TRƯỜNG</a:t>
            </a:r>
          </a:p>
          <a:p>
            <a:endParaRPr lang="en-US" sz="2400" dirty="0"/>
          </a:p>
        </p:txBody>
      </p:sp>
    </p:spTree>
    <p:extLst>
      <p:ext uri="{BB962C8B-B14F-4D97-AF65-F5344CB8AC3E}">
        <p14:creationId xmlns:p14="http://schemas.microsoft.com/office/powerpoint/2010/main" val="69683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8300" y="57150"/>
            <a:ext cx="7620000" cy="1384995"/>
          </a:xfrm>
          <a:prstGeom prst="rect">
            <a:avLst/>
          </a:prstGeom>
          <a:no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Bài</a:t>
            </a:r>
            <a:r>
              <a:rPr lang="en-US" sz="2800" dirty="0" smtClean="0">
                <a:latin typeface="Times New Roman" panose="02020603050405020304" pitchFamily="18" charset="0"/>
                <a:cs typeface="Times New Roman" panose="02020603050405020304" pitchFamily="18" charset="0"/>
              </a:rPr>
              <a:t> 55: Ô NHIỄM MÔI TRƯỜNG ( </a:t>
            </a:r>
            <a:r>
              <a:rPr lang="en-US" sz="2800" dirty="0" err="1" smtClean="0">
                <a:latin typeface="Times New Roman" panose="02020603050405020304" pitchFamily="18" charset="0"/>
                <a:cs typeface="Times New Roman" panose="02020603050405020304" pitchFamily="18" charset="0"/>
              </a:rPr>
              <a:t>tiếp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theo</a:t>
            </a:r>
            <a:r>
              <a:rPr lang="en-US" sz="2800" dirty="0" smtClean="0">
                <a:latin typeface="Times New Roman" panose="02020603050405020304" pitchFamily="18" charset="0"/>
                <a:cs typeface="Times New Roman" panose="02020603050405020304" pitchFamily="18" charset="0"/>
              </a:rPr>
              <a:t>)</a:t>
            </a:r>
          </a:p>
          <a:p>
            <a:r>
              <a:rPr lang="en-US" sz="2800" dirty="0" smtClean="0">
                <a:latin typeface="Times New Roman" panose="02020603050405020304" pitchFamily="18" charset="0"/>
                <a:cs typeface="Times New Roman" panose="02020603050405020304" pitchFamily="18" charset="0"/>
              </a:rPr>
              <a:t>III/ </a:t>
            </a:r>
            <a:r>
              <a:rPr lang="en-US" sz="2800" dirty="0" err="1" smtClean="0">
                <a:latin typeface="Times New Roman" panose="02020603050405020304" pitchFamily="18" charset="0"/>
                <a:cs typeface="Times New Roman" panose="02020603050405020304" pitchFamily="18" charset="0"/>
              </a:rPr>
              <a:t>Hạn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chế</a:t>
            </a:r>
            <a:r>
              <a:rPr lang="en-US" sz="2800" dirty="0" smtClean="0">
                <a:latin typeface="Times New Roman" panose="02020603050405020304" pitchFamily="18" charset="0"/>
                <a:cs typeface="Times New Roman" panose="02020603050405020304" pitchFamily="18" charset="0"/>
              </a:rPr>
              <a:t> ô </a:t>
            </a:r>
            <a:r>
              <a:rPr lang="en-US" sz="2800" dirty="0" err="1" smtClean="0">
                <a:latin typeface="Times New Roman" panose="02020603050405020304" pitchFamily="18" charset="0"/>
                <a:cs typeface="Times New Roman" panose="02020603050405020304" pitchFamily="18" charset="0"/>
              </a:rPr>
              <a:t>nhiễm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môi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trường</a:t>
            </a:r>
            <a:endParaRPr lang="en-US" sz="2800" dirty="0" smtClean="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grpSp>
        <p:nvGrpSpPr>
          <p:cNvPr id="2" name="Group 11"/>
          <p:cNvGrpSpPr/>
          <p:nvPr/>
        </p:nvGrpSpPr>
        <p:grpSpPr>
          <a:xfrm>
            <a:off x="-140970" y="1093470"/>
            <a:ext cx="4724400" cy="4419600"/>
            <a:chOff x="0" y="1344"/>
            <a:chExt cx="2976" cy="2784"/>
          </a:xfrm>
        </p:grpSpPr>
        <p:pic>
          <p:nvPicPr>
            <p:cNvPr id="25607" name="Picture 12" descr="cayxanh1_1182765389[1]"/>
            <p:cNvPicPr>
              <a:picLocks noChangeAspect="1"/>
            </p:cNvPicPr>
            <p:nvPr/>
          </p:nvPicPr>
          <p:blipFill>
            <a:blip r:embed="rId2"/>
            <a:stretch>
              <a:fillRect/>
            </a:stretch>
          </p:blipFill>
          <p:spPr>
            <a:xfrm>
              <a:off x="0" y="1344"/>
              <a:ext cx="2976" cy="2784"/>
            </a:xfrm>
            <a:prstGeom prst="rect">
              <a:avLst/>
            </a:prstGeom>
            <a:noFill/>
            <a:ln w="9525">
              <a:noFill/>
            </a:ln>
          </p:spPr>
        </p:pic>
        <p:sp>
          <p:nvSpPr>
            <p:cNvPr id="25608" name="Rectangle 13"/>
            <p:cNvSpPr/>
            <p:nvPr/>
          </p:nvSpPr>
          <p:spPr>
            <a:xfrm>
              <a:off x="0" y="1344"/>
              <a:ext cx="624" cy="576"/>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lstStyle/>
            <a:p>
              <a:pPr algn="ctr"/>
              <a:r>
                <a:rPr sz="4000" dirty="0">
                  <a:latin typeface="Arial" panose="020B0604020202020204" pitchFamily="34" charset="0"/>
                </a:rPr>
                <a:t>1</a:t>
              </a:r>
            </a:p>
          </p:txBody>
        </p:sp>
      </p:grpSp>
      <p:grpSp>
        <p:nvGrpSpPr>
          <p:cNvPr id="3" name="Group 17"/>
          <p:cNvGrpSpPr/>
          <p:nvPr/>
        </p:nvGrpSpPr>
        <p:grpSpPr>
          <a:xfrm>
            <a:off x="4583430" y="1093470"/>
            <a:ext cx="4419600" cy="4419600"/>
            <a:chOff x="2976" y="1344"/>
            <a:chExt cx="2784" cy="2784"/>
          </a:xfrm>
        </p:grpSpPr>
        <p:pic>
          <p:nvPicPr>
            <p:cNvPr id="25605" name="Picture 18" descr="61_o%20nhiem"/>
            <p:cNvPicPr>
              <a:picLocks noChangeAspect="1"/>
            </p:cNvPicPr>
            <p:nvPr/>
          </p:nvPicPr>
          <p:blipFill>
            <a:blip r:embed="rId3"/>
            <a:stretch>
              <a:fillRect/>
            </a:stretch>
          </p:blipFill>
          <p:spPr>
            <a:xfrm>
              <a:off x="2976" y="1344"/>
              <a:ext cx="2784" cy="2784"/>
            </a:xfrm>
            <a:prstGeom prst="rect">
              <a:avLst/>
            </a:prstGeom>
            <a:noFill/>
            <a:ln w="9525">
              <a:noFill/>
            </a:ln>
          </p:spPr>
        </p:pic>
        <p:sp>
          <p:nvSpPr>
            <p:cNvPr id="25606" name="Rectangle 19"/>
            <p:cNvSpPr/>
            <p:nvPr/>
          </p:nvSpPr>
          <p:spPr>
            <a:xfrm>
              <a:off x="2976" y="1344"/>
              <a:ext cx="624" cy="576"/>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lstStyle/>
            <a:p>
              <a:pPr algn="ctr"/>
              <a:r>
                <a:rPr sz="4000" dirty="0">
                  <a:latin typeface="Arial" panose="020B0604020202020204" pitchFamily="34" charset="0"/>
                </a:rPr>
                <a:t>2</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381000"/>
            <a:ext cx="8534400" cy="6123940"/>
          </a:xfrm>
          <a:prstGeom prst="rect">
            <a:avLst/>
          </a:prstGeom>
        </p:spPr>
        <p:txBody>
          <a:bodyPr wrap="square">
            <a:spAutoFit/>
          </a:bodyPr>
          <a:lstStyle/>
          <a:p>
            <a:pPr indent="360045" algn="just"/>
            <a:r>
              <a:rPr lang="en-US" sz="2800" u="sng" dirty="0" err="1">
                <a:solidFill>
                  <a:srgbClr val="008000"/>
                </a:solidFill>
                <a:latin typeface="Times New Roman" panose="02020603050405020304" pitchFamily="18" charset="0"/>
                <a:ea typeface="Times New Roman" panose="02020603050405020304" pitchFamily="18" charset="0"/>
                <a:cs typeface="Courier New" panose="02070309020205020404" pitchFamily="49" charset="0"/>
              </a:rPr>
              <a:t>Ví</a:t>
            </a:r>
            <a:r>
              <a:rPr lang="en-US" sz="2800" u="sng" dirty="0">
                <a:solidFill>
                  <a:srgbClr val="008000"/>
                </a:solidFill>
                <a:latin typeface="Times New Roman" panose="02020603050405020304" pitchFamily="18" charset="0"/>
                <a:ea typeface="Times New Roman" panose="02020603050405020304" pitchFamily="18" charset="0"/>
                <a:cs typeface="Courier New" panose="02070309020205020404" pitchFamily="49" charset="0"/>
              </a:rPr>
              <a:t> </a:t>
            </a:r>
            <a:r>
              <a:rPr lang="en-US" sz="2800" u="sng" dirty="0" err="1">
                <a:solidFill>
                  <a:srgbClr val="008000"/>
                </a:solidFill>
                <a:latin typeface="Times New Roman" panose="02020603050405020304" pitchFamily="18" charset="0"/>
                <a:ea typeface="Times New Roman" panose="02020603050405020304" pitchFamily="18" charset="0"/>
                <a:cs typeface="Courier New" panose="02070309020205020404" pitchFamily="49" charset="0"/>
              </a:rPr>
              <a:t>dụ</a:t>
            </a:r>
            <a:r>
              <a:rPr lang="en-US" sz="2800" dirty="0">
                <a:solidFill>
                  <a:srgbClr val="008000"/>
                </a:solidFill>
                <a:latin typeface="Times New Roman" panose="02020603050405020304" pitchFamily="18" charset="0"/>
                <a:ea typeface="Times New Roman" panose="02020603050405020304" pitchFamily="18" charset="0"/>
                <a:cs typeface="Courier New" panose="02070309020205020404" pitchFamily="49" charset="0"/>
              </a:rPr>
              <a:t>: </a:t>
            </a:r>
            <a:r>
              <a:rPr lang="en-US" sz="2800" dirty="0" err="1">
                <a:solidFill>
                  <a:srgbClr val="008000"/>
                </a:solidFill>
                <a:latin typeface="Times New Roman" panose="02020603050405020304" pitchFamily="18" charset="0"/>
                <a:ea typeface="Times New Roman" panose="02020603050405020304" pitchFamily="18" charset="0"/>
                <a:cs typeface="Courier New" panose="02070309020205020404" pitchFamily="49" charset="0"/>
              </a:rPr>
              <a:t>Để</a:t>
            </a:r>
            <a:r>
              <a:rPr lang="en-US" sz="2800" dirty="0">
                <a:solidFill>
                  <a:srgbClr val="008000"/>
                </a:solidFill>
                <a:latin typeface="Times New Roman" panose="02020603050405020304" pitchFamily="18" charset="0"/>
                <a:ea typeface="Times New Roman" panose="02020603050405020304" pitchFamily="18" charset="0"/>
                <a:cs typeface="Courier New" panose="02070309020205020404" pitchFamily="49" charset="0"/>
              </a:rPr>
              <a:t> </a:t>
            </a:r>
            <a:r>
              <a:rPr lang="en-US" sz="2800" dirty="0" err="1">
                <a:solidFill>
                  <a:srgbClr val="008000"/>
                </a:solidFill>
                <a:latin typeface="Times New Roman" panose="02020603050405020304" pitchFamily="18" charset="0"/>
                <a:ea typeface="Times New Roman" panose="02020603050405020304" pitchFamily="18" charset="0"/>
                <a:cs typeface="Courier New" panose="02070309020205020404" pitchFamily="49" charset="0"/>
              </a:rPr>
              <a:t>tổ</a:t>
            </a:r>
            <a:r>
              <a:rPr lang="en-US" sz="2800" dirty="0">
                <a:solidFill>
                  <a:srgbClr val="008000"/>
                </a:solidFill>
                <a:latin typeface="Times New Roman" panose="02020603050405020304" pitchFamily="18" charset="0"/>
                <a:ea typeface="Times New Roman" panose="02020603050405020304" pitchFamily="18" charset="0"/>
                <a:cs typeface="Courier New" panose="02070309020205020404" pitchFamily="49" charset="0"/>
              </a:rPr>
              <a:t> </a:t>
            </a:r>
            <a:r>
              <a:rPr lang="en-US" sz="2800" dirty="0" err="1">
                <a:solidFill>
                  <a:srgbClr val="008000"/>
                </a:solidFill>
                <a:latin typeface="Times New Roman" panose="02020603050405020304" pitchFamily="18" charset="0"/>
                <a:ea typeface="Times New Roman" panose="02020603050405020304" pitchFamily="18" charset="0"/>
                <a:cs typeface="Courier New" panose="02070309020205020404" pitchFamily="49" charset="0"/>
              </a:rPr>
              <a:t>chức</a:t>
            </a:r>
            <a:r>
              <a:rPr lang="en-US" sz="2800" dirty="0">
                <a:solidFill>
                  <a:srgbClr val="008000"/>
                </a:solidFill>
                <a:latin typeface="Times New Roman" panose="02020603050405020304" pitchFamily="18" charset="0"/>
                <a:ea typeface="Times New Roman" panose="02020603050405020304" pitchFamily="18" charset="0"/>
                <a:cs typeface="Courier New" panose="02070309020205020404" pitchFamily="49" charset="0"/>
              </a:rPr>
              <a:t> </a:t>
            </a:r>
            <a:r>
              <a:rPr lang="en-US" sz="2800" dirty="0" err="1">
                <a:solidFill>
                  <a:srgbClr val="008000"/>
                </a:solidFill>
                <a:latin typeface="Times New Roman" panose="02020603050405020304" pitchFamily="18" charset="0"/>
                <a:ea typeface="Times New Roman" panose="02020603050405020304" pitchFamily="18" charset="0"/>
                <a:cs typeface="Courier New" panose="02070309020205020404" pitchFamily="49" charset="0"/>
              </a:rPr>
              <a:t>cho</a:t>
            </a:r>
            <a:r>
              <a:rPr lang="en-US" sz="2800" dirty="0">
                <a:solidFill>
                  <a:srgbClr val="008000"/>
                </a:solidFill>
                <a:latin typeface="Times New Roman" panose="02020603050405020304" pitchFamily="18" charset="0"/>
                <a:ea typeface="Times New Roman" panose="02020603050405020304" pitchFamily="18" charset="0"/>
                <a:cs typeface="Courier New" panose="02070309020205020404" pitchFamily="49" charset="0"/>
              </a:rPr>
              <a:t> </a:t>
            </a:r>
            <a:r>
              <a:rPr lang="en-US" sz="2800" dirty="0" err="1">
                <a:solidFill>
                  <a:srgbClr val="008000"/>
                </a:solidFill>
                <a:latin typeface="Times New Roman" panose="02020603050405020304" pitchFamily="18" charset="0"/>
                <a:ea typeface="Times New Roman" panose="02020603050405020304" pitchFamily="18" charset="0"/>
                <a:cs typeface="Courier New" panose="02070309020205020404" pitchFamily="49" charset="0"/>
              </a:rPr>
              <a:t>tìm</a:t>
            </a:r>
            <a:r>
              <a:rPr lang="en-US" sz="2800" dirty="0">
                <a:solidFill>
                  <a:srgbClr val="008000"/>
                </a:solidFill>
                <a:latin typeface="Times New Roman" panose="02020603050405020304" pitchFamily="18" charset="0"/>
                <a:ea typeface="Times New Roman" panose="02020603050405020304" pitchFamily="18" charset="0"/>
                <a:cs typeface="Courier New" panose="02070309020205020404" pitchFamily="49" charset="0"/>
              </a:rPr>
              <a:t> </a:t>
            </a:r>
            <a:r>
              <a:rPr lang="en-US" sz="2800" dirty="0" err="1">
                <a:solidFill>
                  <a:srgbClr val="008000"/>
                </a:solidFill>
                <a:latin typeface="Times New Roman" panose="02020603050405020304" pitchFamily="18" charset="0"/>
                <a:ea typeface="Times New Roman" panose="02020603050405020304" pitchFamily="18" charset="0"/>
                <a:cs typeface="Courier New" panose="02070309020205020404" pitchFamily="49" charset="0"/>
              </a:rPr>
              <a:t>hiểu</a:t>
            </a:r>
            <a:r>
              <a:rPr lang="en-US" sz="2800" dirty="0">
                <a:solidFill>
                  <a:srgbClr val="008000"/>
                </a:solidFill>
                <a:latin typeface="Times New Roman" panose="02020603050405020304" pitchFamily="18" charset="0"/>
                <a:ea typeface="Times New Roman" panose="02020603050405020304" pitchFamily="18" charset="0"/>
                <a:cs typeface="Courier New" panose="02070309020205020404" pitchFamily="49" charset="0"/>
              </a:rPr>
              <a:t> </a:t>
            </a:r>
            <a:r>
              <a:rPr lang="en-US" sz="2800" dirty="0" err="1">
                <a:solidFill>
                  <a:srgbClr val="008000"/>
                </a:solidFill>
                <a:latin typeface="Times New Roman" panose="02020603050405020304" pitchFamily="18" charset="0"/>
                <a:ea typeface="Times New Roman" panose="02020603050405020304" pitchFamily="18" charset="0"/>
                <a:cs typeface="Courier New" panose="02070309020205020404" pitchFamily="49" charset="0"/>
              </a:rPr>
              <a:t>về</a:t>
            </a:r>
            <a:r>
              <a:rPr lang="en-US" sz="2800" dirty="0">
                <a:solidFill>
                  <a:srgbClr val="008000"/>
                </a:solidFill>
                <a:latin typeface="Times New Roman" panose="02020603050405020304" pitchFamily="18" charset="0"/>
                <a:ea typeface="Times New Roman" panose="02020603050405020304" pitchFamily="18" charset="0"/>
                <a:cs typeface="Courier New" panose="02070309020205020404" pitchFamily="49" charset="0"/>
              </a:rPr>
              <a:t> </a:t>
            </a:r>
            <a:r>
              <a:rPr lang="en-US" sz="2800" dirty="0" err="1">
                <a:solidFill>
                  <a:srgbClr val="008000"/>
                </a:solidFill>
                <a:latin typeface="Times New Roman" panose="02020603050405020304" pitchFamily="18" charset="0"/>
                <a:ea typeface="Times New Roman" panose="02020603050405020304" pitchFamily="18" charset="0"/>
                <a:cs typeface="Courier New" panose="02070309020205020404" pitchFamily="49" charset="0"/>
              </a:rPr>
              <a:t>các</a:t>
            </a:r>
            <a:r>
              <a:rPr lang="en-US" sz="2800" dirty="0">
                <a:solidFill>
                  <a:srgbClr val="008000"/>
                </a:solidFill>
                <a:latin typeface="Times New Roman" panose="02020603050405020304" pitchFamily="18" charset="0"/>
                <a:ea typeface="Times New Roman" panose="02020603050405020304" pitchFamily="18" charset="0"/>
                <a:cs typeface="Courier New" panose="02070309020205020404" pitchFamily="49" charset="0"/>
              </a:rPr>
              <a:t> </a:t>
            </a:r>
            <a:r>
              <a:rPr lang="en-US" sz="2800" dirty="0" err="1">
                <a:solidFill>
                  <a:srgbClr val="008000"/>
                </a:solidFill>
                <a:latin typeface="Times New Roman" panose="02020603050405020304" pitchFamily="18" charset="0"/>
                <a:ea typeface="Times New Roman" panose="02020603050405020304" pitchFamily="18" charset="0"/>
                <a:cs typeface="Courier New" panose="02070309020205020404" pitchFamily="49" charset="0"/>
              </a:rPr>
              <a:t>biện</a:t>
            </a:r>
            <a:r>
              <a:rPr lang="en-US" sz="2800" dirty="0">
                <a:solidFill>
                  <a:srgbClr val="008000"/>
                </a:solidFill>
                <a:latin typeface="Times New Roman" panose="02020603050405020304" pitchFamily="18" charset="0"/>
                <a:ea typeface="Times New Roman" panose="02020603050405020304" pitchFamily="18" charset="0"/>
                <a:cs typeface="Courier New" panose="02070309020205020404" pitchFamily="49" charset="0"/>
              </a:rPr>
              <a:t> </a:t>
            </a:r>
            <a:r>
              <a:rPr lang="en-US" sz="2800" dirty="0" err="1">
                <a:solidFill>
                  <a:srgbClr val="008000"/>
                </a:solidFill>
                <a:latin typeface="Times New Roman" panose="02020603050405020304" pitchFamily="18" charset="0"/>
                <a:ea typeface="Times New Roman" panose="02020603050405020304" pitchFamily="18" charset="0"/>
                <a:cs typeface="Courier New" panose="02070309020205020404" pitchFamily="49" charset="0"/>
              </a:rPr>
              <a:t>pháp</a:t>
            </a:r>
            <a:r>
              <a:rPr lang="en-US" sz="2800" dirty="0">
                <a:solidFill>
                  <a:srgbClr val="008000"/>
                </a:solidFill>
                <a:latin typeface="Times New Roman" panose="02020603050405020304" pitchFamily="18" charset="0"/>
                <a:ea typeface="Times New Roman" panose="02020603050405020304" pitchFamily="18" charset="0"/>
                <a:cs typeface="Courier New" panose="02070309020205020404" pitchFamily="49" charset="0"/>
              </a:rPr>
              <a:t> </a:t>
            </a:r>
            <a:r>
              <a:rPr lang="en-US" sz="2800" dirty="0" err="1">
                <a:solidFill>
                  <a:srgbClr val="008000"/>
                </a:solidFill>
                <a:latin typeface="Times New Roman" panose="02020603050405020304" pitchFamily="18" charset="0"/>
                <a:ea typeface="Times New Roman" panose="02020603050405020304" pitchFamily="18" charset="0"/>
                <a:cs typeface="Courier New" panose="02070309020205020404" pitchFamily="49" charset="0"/>
              </a:rPr>
              <a:t>cắt</a:t>
            </a:r>
            <a:r>
              <a:rPr lang="en-US" sz="2800" dirty="0">
                <a:solidFill>
                  <a:srgbClr val="008000"/>
                </a:solidFill>
                <a:latin typeface="Times New Roman" panose="02020603050405020304" pitchFamily="18" charset="0"/>
                <a:ea typeface="Times New Roman" panose="02020603050405020304" pitchFamily="18" charset="0"/>
                <a:cs typeface="Courier New" panose="02070309020205020404" pitchFamily="49" charset="0"/>
              </a:rPr>
              <a:t> </a:t>
            </a:r>
            <a:r>
              <a:rPr lang="en-US" sz="2800" dirty="0" err="1">
                <a:solidFill>
                  <a:srgbClr val="008000"/>
                </a:solidFill>
                <a:latin typeface="Times New Roman" panose="02020603050405020304" pitchFamily="18" charset="0"/>
                <a:ea typeface="Times New Roman" panose="02020603050405020304" pitchFamily="18" charset="0"/>
                <a:cs typeface="Courier New" panose="02070309020205020404" pitchFamily="49" charset="0"/>
              </a:rPr>
              <a:t>giảm</a:t>
            </a:r>
            <a:r>
              <a:rPr lang="en-US" sz="2800" dirty="0">
                <a:solidFill>
                  <a:srgbClr val="008000"/>
                </a:solidFill>
                <a:latin typeface="Times New Roman" panose="02020603050405020304" pitchFamily="18" charset="0"/>
                <a:ea typeface="Times New Roman" panose="02020603050405020304" pitchFamily="18" charset="0"/>
                <a:cs typeface="Courier New" panose="02070309020205020404" pitchFamily="49" charset="0"/>
              </a:rPr>
              <a:t> </a:t>
            </a:r>
            <a:r>
              <a:rPr lang="en-US" sz="2800" dirty="0" err="1">
                <a:solidFill>
                  <a:srgbClr val="008000"/>
                </a:solidFill>
                <a:latin typeface="Times New Roman" panose="02020603050405020304" pitchFamily="18" charset="0"/>
                <a:ea typeface="Times New Roman" panose="02020603050405020304" pitchFamily="18" charset="0"/>
                <a:cs typeface="Courier New" panose="02070309020205020404" pitchFamily="49" charset="0"/>
              </a:rPr>
              <a:t>lượng</a:t>
            </a:r>
            <a:r>
              <a:rPr lang="en-US" sz="2800" dirty="0">
                <a:solidFill>
                  <a:srgbClr val="008000"/>
                </a:solidFill>
                <a:latin typeface="Times New Roman" panose="02020603050405020304" pitchFamily="18" charset="0"/>
                <a:ea typeface="Times New Roman" panose="02020603050405020304" pitchFamily="18" charset="0"/>
                <a:cs typeface="Courier New" panose="02070309020205020404" pitchFamily="49" charset="0"/>
              </a:rPr>
              <a:t> </a:t>
            </a:r>
            <a:r>
              <a:rPr lang="en-US" sz="2800" dirty="0" err="1">
                <a:solidFill>
                  <a:srgbClr val="008000"/>
                </a:solidFill>
                <a:latin typeface="Times New Roman" panose="02020603050405020304" pitchFamily="18" charset="0"/>
                <a:ea typeface="Times New Roman" panose="02020603050405020304" pitchFamily="18" charset="0"/>
                <a:cs typeface="Courier New" panose="02070309020205020404" pitchFamily="49" charset="0"/>
              </a:rPr>
              <a:t>phát</a:t>
            </a:r>
            <a:r>
              <a:rPr lang="en-US" sz="2800" dirty="0">
                <a:solidFill>
                  <a:srgbClr val="008000"/>
                </a:solidFill>
                <a:latin typeface="Times New Roman" panose="02020603050405020304" pitchFamily="18" charset="0"/>
                <a:ea typeface="Times New Roman" panose="02020603050405020304" pitchFamily="18" charset="0"/>
                <a:cs typeface="Courier New" panose="02070309020205020404" pitchFamily="49" charset="0"/>
              </a:rPr>
              <a:t> </a:t>
            </a:r>
            <a:r>
              <a:rPr lang="en-US" sz="2800" dirty="0" err="1">
                <a:solidFill>
                  <a:srgbClr val="008000"/>
                </a:solidFill>
                <a:latin typeface="Times New Roman" panose="02020603050405020304" pitchFamily="18" charset="0"/>
                <a:ea typeface="Times New Roman" panose="02020603050405020304" pitchFamily="18" charset="0"/>
                <a:cs typeface="Courier New" panose="02070309020205020404" pitchFamily="49" charset="0"/>
              </a:rPr>
              <a:t>thải</a:t>
            </a:r>
            <a:r>
              <a:rPr lang="en-US" sz="2800" dirty="0">
                <a:solidFill>
                  <a:srgbClr val="008000"/>
                </a:solidFill>
                <a:latin typeface="Times New Roman" panose="02020603050405020304" pitchFamily="18" charset="0"/>
                <a:ea typeface="Times New Roman" panose="02020603050405020304" pitchFamily="18" charset="0"/>
                <a:cs typeface="Courier New" panose="02070309020205020404" pitchFamily="49" charset="0"/>
              </a:rPr>
              <a:t> </a:t>
            </a:r>
            <a:r>
              <a:rPr lang="en-US" sz="2800" dirty="0" err="1">
                <a:solidFill>
                  <a:srgbClr val="008000"/>
                </a:solidFill>
                <a:latin typeface="Times New Roman" panose="02020603050405020304" pitchFamily="18" charset="0"/>
                <a:ea typeface="Times New Roman" panose="02020603050405020304" pitchFamily="18" charset="0"/>
                <a:cs typeface="Courier New" panose="02070309020205020404" pitchFamily="49" charset="0"/>
              </a:rPr>
              <a:t>khí</a:t>
            </a:r>
            <a:r>
              <a:rPr lang="en-US" sz="2800" dirty="0">
                <a:solidFill>
                  <a:srgbClr val="008000"/>
                </a:solidFill>
                <a:latin typeface="Times New Roman" panose="02020603050405020304" pitchFamily="18" charset="0"/>
                <a:ea typeface="Times New Roman" panose="02020603050405020304" pitchFamily="18" charset="0"/>
                <a:cs typeface="Courier New" panose="02070309020205020404" pitchFamily="49" charset="0"/>
              </a:rPr>
              <a:t> </a:t>
            </a:r>
            <a:r>
              <a:rPr lang="en-US" sz="2800" dirty="0" err="1">
                <a:solidFill>
                  <a:srgbClr val="008000"/>
                </a:solidFill>
                <a:latin typeface="Times New Roman" panose="02020603050405020304" pitchFamily="18" charset="0"/>
                <a:ea typeface="Times New Roman" panose="02020603050405020304" pitchFamily="18" charset="0"/>
                <a:cs typeface="Courier New" panose="02070309020205020404" pitchFamily="49" charset="0"/>
              </a:rPr>
              <a:t>thải</a:t>
            </a:r>
            <a:r>
              <a:rPr lang="en-US" sz="2800" dirty="0">
                <a:solidFill>
                  <a:srgbClr val="008000"/>
                </a:solidFill>
                <a:latin typeface="Times New Roman" panose="02020603050405020304" pitchFamily="18" charset="0"/>
                <a:ea typeface="Times New Roman" panose="02020603050405020304" pitchFamily="18" charset="0"/>
                <a:cs typeface="Courier New" panose="02070309020205020404" pitchFamily="49" charset="0"/>
              </a:rPr>
              <a:t> </a:t>
            </a:r>
            <a:r>
              <a:rPr lang="en-US" sz="2800" dirty="0" err="1">
                <a:solidFill>
                  <a:srgbClr val="008000"/>
                </a:solidFill>
                <a:latin typeface="Times New Roman" panose="02020603050405020304" pitchFamily="18" charset="0"/>
                <a:ea typeface="Times New Roman" panose="02020603050405020304" pitchFamily="18" charset="0"/>
                <a:cs typeface="Courier New" panose="02070309020205020404" pitchFamily="49" charset="0"/>
              </a:rPr>
              <a:t>cac</a:t>
            </a:r>
            <a:r>
              <a:rPr lang="en-US" sz="2800" dirty="0">
                <a:solidFill>
                  <a:srgbClr val="008000"/>
                </a:solidFill>
                <a:latin typeface="Times New Roman" panose="02020603050405020304" pitchFamily="18" charset="0"/>
                <a:ea typeface="Times New Roman" panose="02020603050405020304" pitchFamily="18" charset="0"/>
                <a:cs typeface="Courier New" panose="02070309020205020404" pitchFamily="49" charset="0"/>
              </a:rPr>
              <a:t>-bon </a:t>
            </a:r>
            <a:r>
              <a:rPr lang="en-US" sz="2800" dirty="0" err="1">
                <a:solidFill>
                  <a:srgbClr val="008000"/>
                </a:solidFill>
                <a:latin typeface="Times New Roman" panose="02020603050405020304" pitchFamily="18" charset="0"/>
                <a:ea typeface="Times New Roman" panose="02020603050405020304" pitchFamily="18" charset="0"/>
                <a:cs typeface="Courier New" panose="02070309020205020404" pitchFamily="49" charset="0"/>
              </a:rPr>
              <a:t>và</a:t>
            </a:r>
            <a:r>
              <a:rPr lang="en-US" sz="2800" dirty="0">
                <a:solidFill>
                  <a:srgbClr val="008000"/>
                </a:solidFill>
                <a:latin typeface="Times New Roman" panose="02020603050405020304" pitchFamily="18" charset="0"/>
                <a:ea typeface="Times New Roman" panose="02020603050405020304" pitchFamily="18" charset="0"/>
                <a:cs typeface="Courier New" panose="02070309020205020404" pitchFamily="49" charset="0"/>
              </a:rPr>
              <a:t> </a:t>
            </a:r>
            <a:r>
              <a:rPr lang="en-US" sz="2800" dirty="0" err="1">
                <a:solidFill>
                  <a:srgbClr val="008000"/>
                </a:solidFill>
                <a:latin typeface="Times New Roman" panose="02020603050405020304" pitchFamily="18" charset="0"/>
                <a:ea typeface="Times New Roman" panose="02020603050405020304" pitchFamily="18" charset="0"/>
                <a:cs typeface="Courier New" panose="02070309020205020404" pitchFamily="49" charset="0"/>
              </a:rPr>
              <a:t>trong</a:t>
            </a:r>
            <a:r>
              <a:rPr lang="en-US" sz="2800" dirty="0">
                <a:solidFill>
                  <a:srgbClr val="008000"/>
                </a:solidFill>
                <a:latin typeface="Times New Roman" panose="02020603050405020304" pitchFamily="18" charset="0"/>
                <a:ea typeface="Times New Roman" panose="02020603050405020304" pitchFamily="18" charset="0"/>
                <a:cs typeface="Courier New" panose="02070309020205020404" pitchFamily="49" charset="0"/>
              </a:rPr>
              <a:t> </a:t>
            </a:r>
            <a:r>
              <a:rPr lang="en-US" sz="2800" dirty="0" err="1">
                <a:solidFill>
                  <a:srgbClr val="008000"/>
                </a:solidFill>
                <a:latin typeface="Times New Roman" panose="02020603050405020304" pitchFamily="18" charset="0"/>
                <a:ea typeface="Times New Roman" panose="02020603050405020304" pitchFamily="18" charset="0"/>
                <a:cs typeface="Courier New" panose="02070309020205020404" pitchFamily="49" charset="0"/>
              </a:rPr>
              <a:t>khí</a:t>
            </a:r>
            <a:r>
              <a:rPr lang="en-US" sz="2800" dirty="0">
                <a:solidFill>
                  <a:srgbClr val="008000"/>
                </a:solidFill>
                <a:latin typeface="Times New Roman" panose="02020603050405020304" pitchFamily="18" charset="0"/>
                <a:ea typeface="Times New Roman" panose="02020603050405020304" pitchFamily="18" charset="0"/>
                <a:cs typeface="Courier New" panose="02070309020205020404" pitchFamily="49" charset="0"/>
              </a:rPr>
              <a:t> </a:t>
            </a:r>
            <a:r>
              <a:rPr lang="en-US" sz="2800" dirty="0" err="1">
                <a:solidFill>
                  <a:srgbClr val="008000"/>
                </a:solidFill>
                <a:latin typeface="Times New Roman" panose="02020603050405020304" pitchFamily="18" charset="0"/>
                <a:ea typeface="Times New Roman" panose="02020603050405020304" pitchFamily="18" charset="0"/>
                <a:cs typeface="Courier New" panose="02070309020205020404" pitchFamily="49" charset="0"/>
              </a:rPr>
              <a:t>quyển</a:t>
            </a:r>
            <a:r>
              <a:rPr lang="en-US" sz="2800" dirty="0">
                <a:solidFill>
                  <a:srgbClr val="008000"/>
                </a:solidFill>
                <a:latin typeface="Times New Roman" panose="02020603050405020304" pitchFamily="18" charset="0"/>
                <a:ea typeface="Times New Roman" panose="02020603050405020304" pitchFamily="18" charset="0"/>
                <a:cs typeface="Courier New" panose="02070309020205020404" pitchFamily="49" charset="0"/>
              </a:rPr>
              <a:t>, GV </a:t>
            </a:r>
            <a:r>
              <a:rPr lang="en-US" sz="2800" dirty="0" err="1">
                <a:solidFill>
                  <a:srgbClr val="008000"/>
                </a:solidFill>
                <a:latin typeface="Times New Roman" panose="02020603050405020304" pitchFamily="18" charset="0"/>
                <a:ea typeface="Times New Roman" panose="02020603050405020304" pitchFamily="18" charset="0"/>
                <a:cs typeface="Courier New" panose="02070309020205020404" pitchFamily="49" charset="0"/>
              </a:rPr>
              <a:t>có</a:t>
            </a:r>
            <a:r>
              <a:rPr lang="en-US" sz="2800" dirty="0">
                <a:solidFill>
                  <a:srgbClr val="008000"/>
                </a:solidFill>
                <a:latin typeface="Times New Roman" panose="02020603050405020304" pitchFamily="18" charset="0"/>
                <a:ea typeface="Times New Roman" panose="02020603050405020304" pitchFamily="18" charset="0"/>
                <a:cs typeface="Courier New" panose="02070309020205020404" pitchFamily="49" charset="0"/>
              </a:rPr>
              <a:t> </a:t>
            </a:r>
            <a:r>
              <a:rPr lang="en-US" sz="2800" dirty="0" err="1">
                <a:solidFill>
                  <a:srgbClr val="008000"/>
                </a:solidFill>
                <a:latin typeface="Times New Roman" panose="02020603050405020304" pitchFamily="18" charset="0"/>
                <a:ea typeface="Times New Roman" panose="02020603050405020304" pitchFamily="18" charset="0"/>
                <a:cs typeface="Courier New" panose="02070309020205020404" pitchFamily="49" charset="0"/>
              </a:rPr>
              <a:t>thể</a:t>
            </a:r>
            <a:r>
              <a:rPr lang="en-US" sz="2800" dirty="0">
                <a:solidFill>
                  <a:srgbClr val="008000"/>
                </a:solidFill>
                <a:latin typeface="Times New Roman" panose="02020603050405020304" pitchFamily="18" charset="0"/>
                <a:ea typeface="Times New Roman" panose="02020603050405020304" pitchFamily="18" charset="0"/>
                <a:cs typeface="Courier New" panose="02070309020205020404" pitchFamily="49" charset="0"/>
              </a:rPr>
              <a:t> </a:t>
            </a:r>
            <a:r>
              <a:rPr lang="en-US" sz="2800" dirty="0" err="1">
                <a:solidFill>
                  <a:srgbClr val="008000"/>
                </a:solidFill>
                <a:latin typeface="Times New Roman" panose="02020603050405020304" pitchFamily="18" charset="0"/>
                <a:ea typeface="Times New Roman" panose="02020603050405020304" pitchFamily="18" charset="0"/>
                <a:cs typeface="Courier New" panose="02070309020205020404" pitchFamily="49" charset="0"/>
              </a:rPr>
              <a:t>sử</a:t>
            </a:r>
            <a:r>
              <a:rPr lang="en-US" sz="2800" dirty="0">
                <a:solidFill>
                  <a:srgbClr val="008000"/>
                </a:solidFill>
                <a:latin typeface="Times New Roman" panose="02020603050405020304" pitchFamily="18" charset="0"/>
                <a:ea typeface="Times New Roman" panose="02020603050405020304" pitchFamily="18" charset="0"/>
                <a:cs typeface="Courier New" panose="02070309020205020404" pitchFamily="49" charset="0"/>
              </a:rPr>
              <a:t> </a:t>
            </a:r>
            <a:r>
              <a:rPr lang="en-US" sz="2800" dirty="0" err="1">
                <a:solidFill>
                  <a:srgbClr val="008000"/>
                </a:solidFill>
                <a:latin typeface="Times New Roman" panose="02020603050405020304" pitchFamily="18" charset="0"/>
                <a:ea typeface="Times New Roman" panose="02020603050405020304" pitchFamily="18" charset="0"/>
                <a:cs typeface="Courier New" panose="02070309020205020404" pitchFamily="49" charset="0"/>
              </a:rPr>
              <a:t>dụng</a:t>
            </a:r>
            <a:r>
              <a:rPr lang="en-US" sz="2800" dirty="0">
                <a:solidFill>
                  <a:srgbClr val="008000"/>
                </a:solidFill>
                <a:latin typeface="Times New Roman" panose="02020603050405020304" pitchFamily="18" charset="0"/>
                <a:ea typeface="Times New Roman" panose="02020603050405020304" pitchFamily="18" charset="0"/>
                <a:cs typeface="Courier New" panose="02070309020205020404" pitchFamily="49" charset="0"/>
              </a:rPr>
              <a:t> PP </a:t>
            </a:r>
            <a:r>
              <a:rPr lang="en-US" sz="2800" dirty="0" err="1">
                <a:solidFill>
                  <a:srgbClr val="008000"/>
                </a:solidFill>
                <a:latin typeface="Times New Roman" panose="02020603050405020304" pitchFamily="18" charset="0"/>
                <a:ea typeface="Times New Roman" panose="02020603050405020304" pitchFamily="18" charset="0"/>
                <a:cs typeface="Courier New" panose="02070309020205020404" pitchFamily="49" charset="0"/>
              </a:rPr>
              <a:t>đóng</a:t>
            </a:r>
            <a:r>
              <a:rPr lang="en-US" sz="2800" dirty="0">
                <a:solidFill>
                  <a:srgbClr val="008000"/>
                </a:solidFill>
                <a:latin typeface="Times New Roman" panose="02020603050405020304" pitchFamily="18" charset="0"/>
                <a:ea typeface="Times New Roman" panose="02020603050405020304" pitchFamily="18" charset="0"/>
                <a:cs typeface="Courier New" panose="02070309020205020404" pitchFamily="49" charset="0"/>
              </a:rPr>
              <a:t> </a:t>
            </a:r>
            <a:r>
              <a:rPr lang="en-US" sz="2800" dirty="0" err="1">
                <a:solidFill>
                  <a:srgbClr val="008000"/>
                </a:solidFill>
                <a:latin typeface="Times New Roman" panose="02020603050405020304" pitchFamily="18" charset="0"/>
                <a:ea typeface="Times New Roman" panose="02020603050405020304" pitchFamily="18" charset="0"/>
                <a:cs typeface="Courier New" panose="02070309020205020404" pitchFamily="49" charset="0"/>
              </a:rPr>
              <a:t>vai</a:t>
            </a:r>
            <a:r>
              <a:rPr lang="en-US" sz="2800" dirty="0">
                <a:solidFill>
                  <a:srgbClr val="008000"/>
                </a:solidFill>
                <a:latin typeface="Times New Roman" panose="02020603050405020304" pitchFamily="18" charset="0"/>
                <a:ea typeface="Times New Roman" panose="02020603050405020304" pitchFamily="18" charset="0"/>
                <a:cs typeface="Courier New" panose="02070309020205020404" pitchFamily="49" charset="0"/>
              </a:rPr>
              <a:t> </a:t>
            </a:r>
            <a:r>
              <a:rPr lang="en-US" sz="2800" dirty="0" err="1">
                <a:solidFill>
                  <a:srgbClr val="008000"/>
                </a:solidFill>
                <a:latin typeface="Times New Roman" panose="02020603050405020304" pitchFamily="18" charset="0"/>
                <a:ea typeface="Times New Roman" panose="02020603050405020304" pitchFamily="18" charset="0"/>
                <a:cs typeface="Courier New" panose="02070309020205020404" pitchFamily="49" charset="0"/>
              </a:rPr>
              <a:t>để</a:t>
            </a:r>
            <a:r>
              <a:rPr lang="en-US" sz="2800" dirty="0">
                <a:solidFill>
                  <a:srgbClr val="008000"/>
                </a:solidFill>
                <a:latin typeface="Times New Roman" panose="02020603050405020304" pitchFamily="18" charset="0"/>
                <a:ea typeface="Times New Roman" panose="02020603050405020304" pitchFamily="18" charset="0"/>
                <a:cs typeface="Courier New" panose="02070309020205020404" pitchFamily="49" charset="0"/>
              </a:rPr>
              <a:t> </a:t>
            </a:r>
            <a:r>
              <a:rPr lang="en-US" sz="2800" dirty="0" err="1">
                <a:solidFill>
                  <a:srgbClr val="008000"/>
                </a:solidFill>
                <a:latin typeface="Times New Roman" panose="02020603050405020304" pitchFamily="18" charset="0"/>
                <a:ea typeface="Times New Roman" panose="02020603050405020304" pitchFamily="18" charset="0"/>
                <a:cs typeface="Courier New" panose="02070309020205020404" pitchFamily="49" charset="0"/>
              </a:rPr>
              <a:t>tổ</a:t>
            </a:r>
            <a:r>
              <a:rPr lang="en-US" sz="2800" dirty="0">
                <a:solidFill>
                  <a:srgbClr val="008000"/>
                </a:solidFill>
                <a:latin typeface="Times New Roman" panose="02020603050405020304" pitchFamily="18" charset="0"/>
                <a:ea typeface="Times New Roman" panose="02020603050405020304" pitchFamily="18" charset="0"/>
                <a:cs typeface="Courier New" panose="02070309020205020404" pitchFamily="49" charset="0"/>
              </a:rPr>
              <a:t> </a:t>
            </a:r>
            <a:r>
              <a:rPr lang="en-US" sz="2800" dirty="0" err="1">
                <a:solidFill>
                  <a:srgbClr val="008000"/>
                </a:solidFill>
                <a:latin typeface="Times New Roman" panose="02020603050405020304" pitchFamily="18" charset="0"/>
                <a:ea typeface="Times New Roman" panose="02020603050405020304" pitchFamily="18" charset="0"/>
                <a:cs typeface="Courier New" panose="02070309020205020404" pitchFamily="49" charset="0"/>
              </a:rPr>
              <a:t>chức</a:t>
            </a:r>
            <a:r>
              <a:rPr lang="en-US" sz="2800" dirty="0">
                <a:solidFill>
                  <a:srgbClr val="008000"/>
                </a:solidFill>
                <a:latin typeface="Times New Roman" panose="02020603050405020304" pitchFamily="18" charset="0"/>
                <a:ea typeface="Times New Roman" panose="02020603050405020304" pitchFamily="18" charset="0"/>
                <a:cs typeface="Courier New" panose="02070309020205020404" pitchFamily="49" charset="0"/>
              </a:rPr>
              <a:t> </a:t>
            </a:r>
            <a:r>
              <a:rPr lang="en-US" sz="2800" dirty="0" err="1">
                <a:solidFill>
                  <a:srgbClr val="008000"/>
                </a:solidFill>
                <a:latin typeface="Times New Roman" panose="02020603050405020304" pitchFamily="18" charset="0"/>
                <a:ea typeface="Times New Roman" panose="02020603050405020304" pitchFamily="18" charset="0"/>
                <a:cs typeface="Courier New" panose="02070309020205020404" pitchFamily="49" charset="0"/>
              </a:rPr>
              <a:t>cho</a:t>
            </a:r>
            <a:r>
              <a:rPr lang="en-US" sz="2800" dirty="0">
                <a:solidFill>
                  <a:srgbClr val="008000"/>
                </a:solidFill>
                <a:latin typeface="Times New Roman" panose="02020603050405020304" pitchFamily="18" charset="0"/>
                <a:ea typeface="Times New Roman" panose="02020603050405020304" pitchFamily="18" charset="0"/>
                <a:cs typeface="Courier New" panose="02070309020205020404" pitchFamily="49" charset="0"/>
              </a:rPr>
              <a:t> HS </a:t>
            </a:r>
            <a:r>
              <a:rPr lang="en-US" sz="2800" dirty="0" err="1">
                <a:solidFill>
                  <a:srgbClr val="008000"/>
                </a:solidFill>
                <a:latin typeface="Times New Roman" panose="02020603050405020304" pitchFamily="18" charset="0"/>
                <a:ea typeface="Times New Roman" panose="02020603050405020304" pitchFamily="18" charset="0"/>
                <a:cs typeface="Courier New" panose="02070309020205020404" pitchFamily="49" charset="0"/>
              </a:rPr>
              <a:t>với</a:t>
            </a:r>
            <a:r>
              <a:rPr lang="en-US" sz="2800" dirty="0">
                <a:solidFill>
                  <a:srgbClr val="008000"/>
                </a:solidFill>
                <a:latin typeface="Times New Roman" panose="02020603050405020304" pitchFamily="18" charset="0"/>
                <a:ea typeface="Times New Roman" panose="02020603050405020304" pitchFamily="18" charset="0"/>
                <a:cs typeface="Courier New" panose="02070309020205020404" pitchFamily="49" charset="0"/>
              </a:rPr>
              <a:t> </a:t>
            </a:r>
            <a:r>
              <a:rPr lang="en-US" sz="2800" dirty="0" err="1">
                <a:solidFill>
                  <a:srgbClr val="008000"/>
                </a:solidFill>
                <a:latin typeface="Times New Roman" panose="02020603050405020304" pitchFamily="18" charset="0"/>
                <a:ea typeface="Times New Roman" panose="02020603050405020304" pitchFamily="18" charset="0"/>
                <a:cs typeface="Courier New" panose="02070309020205020404" pitchFamily="49" charset="0"/>
              </a:rPr>
              <a:t>tình</a:t>
            </a:r>
            <a:r>
              <a:rPr lang="en-US" sz="2800" dirty="0">
                <a:solidFill>
                  <a:srgbClr val="008000"/>
                </a:solidFill>
                <a:latin typeface="Times New Roman" panose="02020603050405020304" pitchFamily="18" charset="0"/>
                <a:ea typeface="Times New Roman" panose="02020603050405020304" pitchFamily="18" charset="0"/>
                <a:cs typeface="Courier New" panose="02070309020205020404" pitchFamily="49" charset="0"/>
              </a:rPr>
              <a:t> </a:t>
            </a:r>
            <a:r>
              <a:rPr lang="en-US" sz="2800" dirty="0" err="1">
                <a:solidFill>
                  <a:srgbClr val="008000"/>
                </a:solidFill>
                <a:latin typeface="Times New Roman" panose="02020603050405020304" pitchFamily="18" charset="0"/>
                <a:ea typeface="Times New Roman" panose="02020603050405020304" pitchFamily="18" charset="0"/>
                <a:cs typeface="Courier New" panose="02070309020205020404" pitchFamily="49" charset="0"/>
              </a:rPr>
              <a:t>huống</a:t>
            </a:r>
            <a:r>
              <a:rPr lang="en-US" sz="2800" dirty="0">
                <a:solidFill>
                  <a:srgbClr val="008000"/>
                </a:solidFill>
                <a:latin typeface="Times New Roman" panose="02020603050405020304" pitchFamily="18" charset="0"/>
                <a:ea typeface="Times New Roman" panose="02020603050405020304" pitchFamily="18" charset="0"/>
                <a:cs typeface="Courier New" panose="02070309020205020404" pitchFamily="49" charset="0"/>
              </a:rPr>
              <a:t> </a:t>
            </a:r>
            <a:r>
              <a:rPr lang="en-US" sz="2800" dirty="0" err="1">
                <a:solidFill>
                  <a:srgbClr val="008000"/>
                </a:solidFill>
                <a:latin typeface="Times New Roman" panose="02020603050405020304" pitchFamily="18" charset="0"/>
                <a:ea typeface="Times New Roman" panose="02020603050405020304" pitchFamily="18" charset="0"/>
                <a:cs typeface="Courier New" panose="02070309020205020404" pitchFamily="49" charset="0"/>
              </a:rPr>
              <a:t>cụ</a:t>
            </a:r>
            <a:r>
              <a:rPr lang="en-US" sz="2800" dirty="0">
                <a:solidFill>
                  <a:srgbClr val="008000"/>
                </a:solidFill>
                <a:latin typeface="Times New Roman" panose="02020603050405020304" pitchFamily="18" charset="0"/>
                <a:ea typeface="Times New Roman" panose="02020603050405020304" pitchFamily="18" charset="0"/>
                <a:cs typeface="Courier New" panose="02070309020205020404" pitchFamily="49" charset="0"/>
              </a:rPr>
              <a:t> </a:t>
            </a:r>
            <a:r>
              <a:rPr lang="en-US" sz="2800" dirty="0" err="1">
                <a:solidFill>
                  <a:srgbClr val="008000"/>
                </a:solidFill>
                <a:latin typeface="Times New Roman" panose="02020603050405020304" pitchFamily="18" charset="0"/>
                <a:ea typeface="Times New Roman" panose="02020603050405020304" pitchFamily="18" charset="0"/>
                <a:cs typeface="Courier New" panose="02070309020205020404" pitchFamily="49" charset="0"/>
              </a:rPr>
              <a:t>thể</a:t>
            </a:r>
            <a:r>
              <a:rPr lang="en-US" sz="2800" dirty="0">
                <a:solidFill>
                  <a:srgbClr val="008000"/>
                </a:solidFill>
                <a:latin typeface="Times New Roman" panose="02020603050405020304" pitchFamily="18" charset="0"/>
                <a:ea typeface="Times New Roman" panose="02020603050405020304" pitchFamily="18" charset="0"/>
                <a:cs typeface="Courier New" panose="02070309020205020404" pitchFamily="49" charset="0"/>
              </a:rPr>
              <a:t> </a:t>
            </a:r>
            <a:r>
              <a:rPr lang="en-US" sz="2800" dirty="0" err="1">
                <a:solidFill>
                  <a:srgbClr val="008000"/>
                </a:solidFill>
                <a:latin typeface="Times New Roman" panose="02020603050405020304" pitchFamily="18" charset="0"/>
                <a:ea typeface="Times New Roman" panose="02020603050405020304" pitchFamily="18" charset="0"/>
                <a:cs typeface="Courier New" panose="02070309020205020404" pitchFamily="49" charset="0"/>
              </a:rPr>
              <a:t>sau</a:t>
            </a:r>
            <a:r>
              <a:rPr lang="en-US" sz="2800" dirty="0">
                <a:solidFill>
                  <a:srgbClr val="008000"/>
                </a:solidFill>
                <a:latin typeface="Times New Roman" panose="02020603050405020304" pitchFamily="18" charset="0"/>
                <a:ea typeface="Times New Roman" panose="02020603050405020304" pitchFamily="18" charset="0"/>
                <a:cs typeface="Courier New" panose="02070309020205020404" pitchFamily="49" charset="0"/>
              </a:rPr>
              <a:t>:</a:t>
            </a:r>
            <a:endParaRPr lang="en-US" sz="2800" dirty="0">
              <a:latin typeface="Times New Roman" panose="02020603050405020304" pitchFamily="18" charset="0"/>
              <a:ea typeface="Times New Roman" panose="02020603050405020304" pitchFamily="18" charset="0"/>
            </a:endParaRPr>
          </a:p>
          <a:p>
            <a:pPr indent="360045" algn="just"/>
            <a:r>
              <a:rPr lang="en-US" sz="2800" i="1" dirty="0" err="1">
                <a:latin typeface="Times New Roman" panose="02020603050405020304" pitchFamily="18" charset="0"/>
                <a:ea typeface="Times New Roman" panose="02020603050405020304" pitchFamily="18" charset="0"/>
                <a:cs typeface="Courier New" panose="02070309020205020404" pitchFamily="49" charset="0"/>
              </a:rPr>
              <a:t>Tại</a:t>
            </a:r>
            <a:r>
              <a:rPr lang="en-US" sz="2800" i="1" dirty="0">
                <a:latin typeface="Times New Roman" panose="02020603050405020304" pitchFamily="18" charset="0"/>
                <a:ea typeface="Times New Roman" panose="02020603050405020304" pitchFamily="18" charset="0"/>
                <a:cs typeface="Courier New" panose="02070309020205020404" pitchFamily="49" charset="0"/>
              </a:rPr>
              <a:t> </a:t>
            </a:r>
            <a:r>
              <a:rPr lang="en-US" sz="2800" i="1" dirty="0" err="1">
                <a:latin typeface="Times New Roman" panose="02020603050405020304" pitchFamily="18" charset="0"/>
                <a:ea typeface="Times New Roman" panose="02020603050405020304" pitchFamily="18" charset="0"/>
                <a:cs typeface="Courier New" panose="02070309020205020404" pitchFamily="49" charset="0"/>
              </a:rPr>
              <a:t>Hội</a:t>
            </a:r>
            <a:r>
              <a:rPr lang="en-US" sz="2800" i="1" dirty="0">
                <a:latin typeface="Times New Roman" panose="02020603050405020304" pitchFamily="18" charset="0"/>
                <a:ea typeface="Times New Roman" panose="02020603050405020304" pitchFamily="18" charset="0"/>
                <a:cs typeface="Courier New" panose="02070309020205020404" pitchFamily="49" charset="0"/>
              </a:rPr>
              <a:t> </a:t>
            </a:r>
            <a:r>
              <a:rPr lang="en-US" sz="2800" i="1" dirty="0" err="1">
                <a:latin typeface="Times New Roman" panose="02020603050405020304" pitchFamily="18" charset="0"/>
                <a:ea typeface="Times New Roman" panose="02020603050405020304" pitchFamily="18" charset="0"/>
                <a:cs typeface="Courier New" panose="02070309020205020404" pitchFamily="49" charset="0"/>
              </a:rPr>
              <a:t>nghị</a:t>
            </a:r>
            <a:r>
              <a:rPr lang="en-US" sz="2800" i="1" dirty="0">
                <a:latin typeface="Times New Roman" panose="02020603050405020304" pitchFamily="18" charset="0"/>
                <a:ea typeface="Times New Roman" panose="02020603050405020304" pitchFamily="18" charset="0"/>
                <a:cs typeface="Courier New" panose="02070309020205020404" pitchFamily="49" charset="0"/>
              </a:rPr>
              <a:t> </a:t>
            </a:r>
            <a:r>
              <a:rPr lang="en-US" sz="2800" i="1" dirty="0" err="1">
                <a:latin typeface="Times New Roman" panose="02020603050405020304" pitchFamily="18" charset="0"/>
                <a:ea typeface="Times New Roman" panose="02020603050405020304" pitchFamily="18" charset="0"/>
                <a:cs typeface="Courier New" panose="02070309020205020404" pitchFamily="49" charset="0"/>
              </a:rPr>
              <a:t>Thượng</a:t>
            </a:r>
            <a:r>
              <a:rPr lang="en-US" sz="2800" i="1" dirty="0">
                <a:latin typeface="Times New Roman" panose="02020603050405020304" pitchFamily="18" charset="0"/>
                <a:ea typeface="Times New Roman" panose="02020603050405020304" pitchFamily="18" charset="0"/>
                <a:cs typeface="Courier New" panose="02070309020205020404" pitchFamily="49" charset="0"/>
              </a:rPr>
              <a:t> </a:t>
            </a:r>
            <a:r>
              <a:rPr lang="en-US" sz="2800" i="1" dirty="0" err="1">
                <a:latin typeface="Times New Roman" panose="02020603050405020304" pitchFamily="18" charset="0"/>
                <a:ea typeface="Times New Roman" panose="02020603050405020304" pitchFamily="18" charset="0"/>
                <a:cs typeface="Courier New" panose="02070309020205020404" pitchFamily="49" charset="0"/>
              </a:rPr>
              <a:t>đỉnh</a:t>
            </a:r>
            <a:r>
              <a:rPr lang="en-US" sz="2800" i="1" dirty="0">
                <a:latin typeface="Times New Roman" panose="02020603050405020304" pitchFamily="18" charset="0"/>
                <a:ea typeface="Times New Roman" panose="02020603050405020304" pitchFamily="18" charset="0"/>
                <a:cs typeface="Courier New" panose="02070309020205020404" pitchFamily="49" charset="0"/>
              </a:rPr>
              <a:t> </a:t>
            </a:r>
            <a:r>
              <a:rPr lang="en-US" sz="2800" i="1" dirty="0" err="1" smtClean="0">
                <a:latin typeface="Times New Roman" panose="02020603050405020304" pitchFamily="18" charset="0"/>
                <a:ea typeface="Times New Roman" panose="02020603050405020304" pitchFamily="18" charset="0"/>
                <a:cs typeface="Courier New" panose="02070309020205020404" pitchFamily="49" charset="0"/>
              </a:rPr>
              <a:t>Liên</a:t>
            </a:r>
            <a:r>
              <a:rPr lang="en-US" sz="2800" i="1" dirty="0" smtClean="0">
                <a:latin typeface="Times New Roman" panose="02020603050405020304" pitchFamily="18" charset="0"/>
                <a:ea typeface="Times New Roman" panose="02020603050405020304" pitchFamily="18" charset="0"/>
                <a:cs typeface="Courier New" panose="02070309020205020404" pitchFamily="49" charset="0"/>
              </a:rPr>
              <a:t> </a:t>
            </a:r>
            <a:r>
              <a:rPr lang="en-US" sz="2800" i="1" dirty="0" err="1">
                <a:latin typeface="Times New Roman" panose="02020603050405020304" pitchFamily="18" charset="0"/>
                <a:ea typeface="Times New Roman" panose="02020603050405020304" pitchFamily="18" charset="0"/>
                <a:cs typeface="Courier New" panose="02070309020205020404" pitchFamily="49" charset="0"/>
              </a:rPr>
              <a:t>Hợp</a:t>
            </a:r>
            <a:r>
              <a:rPr lang="en-US" sz="2800" i="1" dirty="0">
                <a:latin typeface="Times New Roman" panose="02020603050405020304" pitchFamily="18" charset="0"/>
                <a:ea typeface="Times New Roman" panose="02020603050405020304" pitchFamily="18" charset="0"/>
                <a:cs typeface="Courier New" panose="02070309020205020404" pitchFamily="49" charset="0"/>
              </a:rPr>
              <a:t> </a:t>
            </a:r>
            <a:r>
              <a:rPr lang="en-US" sz="2800" i="1" dirty="0" err="1">
                <a:latin typeface="Times New Roman" panose="02020603050405020304" pitchFamily="18" charset="0"/>
                <a:ea typeface="Times New Roman" panose="02020603050405020304" pitchFamily="18" charset="0"/>
                <a:cs typeface="Courier New" panose="02070309020205020404" pitchFamily="49" charset="0"/>
              </a:rPr>
              <a:t>Quốc</a:t>
            </a:r>
            <a:r>
              <a:rPr lang="en-US" sz="2800" i="1" dirty="0">
                <a:latin typeface="Times New Roman" panose="02020603050405020304" pitchFamily="18" charset="0"/>
                <a:ea typeface="Times New Roman" panose="02020603050405020304" pitchFamily="18" charset="0"/>
                <a:cs typeface="Courier New" panose="02070309020205020404" pitchFamily="49" charset="0"/>
              </a:rPr>
              <a:t> COP21 </a:t>
            </a:r>
            <a:r>
              <a:rPr lang="en-US" sz="2800" i="1" dirty="0" err="1">
                <a:latin typeface="Times New Roman" panose="02020603050405020304" pitchFamily="18" charset="0"/>
                <a:ea typeface="Times New Roman" panose="02020603050405020304" pitchFamily="18" charset="0"/>
                <a:cs typeface="Courier New" panose="02070309020205020404" pitchFamily="49" charset="0"/>
              </a:rPr>
              <a:t>tại</a:t>
            </a:r>
            <a:r>
              <a:rPr lang="en-US" sz="2800" i="1" dirty="0">
                <a:latin typeface="Times New Roman" panose="02020603050405020304" pitchFamily="18" charset="0"/>
                <a:ea typeface="Times New Roman" panose="02020603050405020304" pitchFamily="18" charset="0"/>
                <a:cs typeface="Courier New" panose="02070309020205020404" pitchFamily="49" charset="0"/>
              </a:rPr>
              <a:t> </a:t>
            </a:r>
            <a:r>
              <a:rPr lang="en-US" sz="2800" i="1" dirty="0" err="1">
                <a:latin typeface="Times New Roman" panose="02020603050405020304" pitchFamily="18" charset="0"/>
                <a:ea typeface="Times New Roman" panose="02020603050405020304" pitchFamily="18" charset="0"/>
                <a:cs typeface="Courier New" panose="02070309020205020404" pitchFamily="49" charset="0"/>
              </a:rPr>
              <a:t>Pháp</a:t>
            </a:r>
            <a:r>
              <a:rPr lang="en-US" sz="2800" i="1" dirty="0">
                <a:latin typeface="Times New Roman" panose="02020603050405020304" pitchFamily="18" charset="0"/>
                <a:ea typeface="Times New Roman" panose="02020603050405020304" pitchFamily="18" charset="0"/>
                <a:cs typeface="Courier New" panose="02070309020205020404" pitchFamily="49" charset="0"/>
              </a:rPr>
              <a:t>, </a:t>
            </a:r>
            <a:r>
              <a:rPr lang="en-US" sz="2800" i="1" dirty="0" err="1">
                <a:latin typeface="Times New Roman" panose="02020603050405020304" pitchFamily="18" charset="0"/>
                <a:ea typeface="Times New Roman" panose="02020603050405020304" pitchFamily="18" charset="0"/>
                <a:cs typeface="Courier New" panose="02070309020205020404" pitchFamily="49" charset="0"/>
              </a:rPr>
              <a:t>lần</a:t>
            </a:r>
            <a:r>
              <a:rPr lang="en-US" sz="2800" i="1" dirty="0">
                <a:latin typeface="Times New Roman" panose="02020603050405020304" pitchFamily="18" charset="0"/>
                <a:ea typeface="Times New Roman" panose="02020603050405020304" pitchFamily="18" charset="0"/>
                <a:cs typeface="Courier New" panose="02070309020205020404" pitchFamily="49" charset="0"/>
              </a:rPr>
              <a:t> </a:t>
            </a:r>
            <a:r>
              <a:rPr lang="en-US" sz="2800" i="1" dirty="0" err="1">
                <a:latin typeface="Times New Roman" panose="02020603050405020304" pitchFamily="18" charset="0"/>
                <a:ea typeface="Times New Roman" panose="02020603050405020304" pitchFamily="18" charset="0"/>
                <a:cs typeface="Courier New" panose="02070309020205020404" pitchFamily="49" charset="0"/>
              </a:rPr>
              <a:t>đầu</a:t>
            </a:r>
            <a:r>
              <a:rPr lang="en-US" sz="2800" i="1" dirty="0">
                <a:latin typeface="Times New Roman" panose="02020603050405020304" pitchFamily="18" charset="0"/>
                <a:ea typeface="Times New Roman" panose="02020603050405020304" pitchFamily="18" charset="0"/>
                <a:cs typeface="Courier New" panose="02070309020205020404" pitchFamily="49" charset="0"/>
              </a:rPr>
              <a:t> </a:t>
            </a:r>
            <a:r>
              <a:rPr lang="en-US" sz="2800" i="1" dirty="0" err="1">
                <a:latin typeface="Times New Roman" panose="02020603050405020304" pitchFamily="18" charset="0"/>
                <a:ea typeface="Times New Roman" panose="02020603050405020304" pitchFamily="18" charset="0"/>
                <a:cs typeface="Courier New" panose="02070309020205020404" pitchFamily="49" charset="0"/>
              </a:rPr>
              <a:t>tiên</a:t>
            </a:r>
            <a:r>
              <a:rPr lang="en-US" sz="2800" i="1" dirty="0">
                <a:latin typeface="Times New Roman" panose="02020603050405020304" pitchFamily="18" charset="0"/>
                <a:ea typeface="Times New Roman" panose="02020603050405020304" pitchFamily="18" charset="0"/>
                <a:cs typeface="Courier New" panose="02070309020205020404" pitchFamily="49" charset="0"/>
              </a:rPr>
              <a:t> </a:t>
            </a:r>
            <a:r>
              <a:rPr lang="en-US" sz="2800" i="1" dirty="0" err="1">
                <a:latin typeface="Times New Roman" panose="02020603050405020304" pitchFamily="18" charset="0"/>
                <a:ea typeface="Times New Roman" panose="02020603050405020304" pitchFamily="18" charset="0"/>
                <a:cs typeface="Courier New" panose="02070309020205020404" pitchFamily="49" charset="0"/>
              </a:rPr>
              <a:t>tất</a:t>
            </a:r>
            <a:r>
              <a:rPr lang="en-US" sz="2800" i="1" dirty="0">
                <a:latin typeface="Times New Roman" panose="02020603050405020304" pitchFamily="18" charset="0"/>
                <a:ea typeface="Times New Roman" panose="02020603050405020304" pitchFamily="18" charset="0"/>
                <a:cs typeface="Courier New" panose="02070309020205020404" pitchFamily="49" charset="0"/>
              </a:rPr>
              <a:t> </a:t>
            </a:r>
            <a:r>
              <a:rPr lang="en-US" sz="2800" i="1" dirty="0" err="1">
                <a:latin typeface="Times New Roman" panose="02020603050405020304" pitchFamily="18" charset="0"/>
                <a:ea typeface="Times New Roman" panose="02020603050405020304" pitchFamily="18" charset="0"/>
                <a:cs typeface="Courier New" panose="02070309020205020404" pitchFamily="49" charset="0"/>
              </a:rPr>
              <a:t>cả</a:t>
            </a:r>
            <a:r>
              <a:rPr lang="en-US" sz="2800" i="1" dirty="0">
                <a:latin typeface="Times New Roman" panose="02020603050405020304" pitchFamily="18" charset="0"/>
                <a:ea typeface="Times New Roman" panose="02020603050405020304" pitchFamily="18" charset="0"/>
                <a:cs typeface="Courier New" panose="02070309020205020404" pitchFamily="49" charset="0"/>
              </a:rPr>
              <a:t> 195 </a:t>
            </a:r>
            <a:r>
              <a:rPr lang="en-US" sz="2800" i="1" dirty="0" err="1">
                <a:latin typeface="Times New Roman" panose="02020603050405020304" pitchFamily="18" charset="0"/>
                <a:ea typeface="Times New Roman" panose="02020603050405020304" pitchFamily="18" charset="0"/>
                <a:cs typeface="Courier New" panose="02070309020205020404" pitchFamily="49" charset="0"/>
              </a:rPr>
              <a:t>bên</a:t>
            </a:r>
            <a:r>
              <a:rPr lang="en-US" sz="2800" i="1" dirty="0">
                <a:latin typeface="Times New Roman" panose="02020603050405020304" pitchFamily="18" charset="0"/>
                <a:ea typeface="Times New Roman" panose="02020603050405020304" pitchFamily="18" charset="0"/>
                <a:cs typeface="Courier New" panose="02070309020205020404" pitchFamily="49" charset="0"/>
              </a:rPr>
              <a:t> </a:t>
            </a:r>
            <a:r>
              <a:rPr lang="en-US" sz="2800" i="1" dirty="0" err="1">
                <a:latin typeface="Times New Roman" panose="02020603050405020304" pitchFamily="18" charset="0"/>
                <a:ea typeface="Times New Roman" panose="02020603050405020304" pitchFamily="18" charset="0"/>
                <a:cs typeface="Courier New" panose="02070309020205020404" pitchFamily="49" charset="0"/>
              </a:rPr>
              <a:t>tham</a:t>
            </a:r>
            <a:r>
              <a:rPr lang="en-US" sz="2800" i="1" dirty="0">
                <a:latin typeface="Times New Roman" panose="02020603050405020304" pitchFamily="18" charset="0"/>
                <a:ea typeface="Times New Roman" panose="02020603050405020304" pitchFamily="18" charset="0"/>
                <a:cs typeface="Courier New" panose="02070309020205020404" pitchFamily="49" charset="0"/>
              </a:rPr>
              <a:t> </a:t>
            </a:r>
            <a:r>
              <a:rPr lang="en-US" sz="2800" i="1" dirty="0" err="1">
                <a:latin typeface="Times New Roman" panose="02020603050405020304" pitchFamily="18" charset="0"/>
                <a:ea typeface="Times New Roman" panose="02020603050405020304" pitchFamily="18" charset="0"/>
                <a:cs typeface="Courier New" panose="02070309020205020404" pitchFamily="49" charset="0"/>
              </a:rPr>
              <a:t>gia</a:t>
            </a:r>
            <a:r>
              <a:rPr lang="en-US" sz="2800" i="1" dirty="0">
                <a:latin typeface="Times New Roman" panose="02020603050405020304" pitchFamily="18" charset="0"/>
                <a:ea typeface="Times New Roman" panose="02020603050405020304" pitchFamily="18" charset="0"/>
                <a:cs typeface="Courier New" panose="02070309020205020404" pitchFamily="49" charset="0"/>
              </a:rPr>
              <a:t> </a:t>
            </a:r>
            <a:r>
              <a:rPr lang="en-US" sz="2800" i="1" dirty="0" err="1">
                <a:latin typeface="Times New Roman" panose="02020603050405020304" pitchFamily="18" charset="0"/>
                <a:ea typeface="Times New Roman" panose="02020603050405020304" pitchFamily="18" charset="0"/>
                <a:cs typeface="Courier New" panose="02070309020205020404" pitchFamily="49" charset="0"/>
              </a:rPr>
              <a:t>Công</a:t>
            </a:r>
            <a:r>
              <a:rPr lang="en-US" sz="2800" i="1" dirty="0">
                <a:latin typeface="Times New Roman" panose="02020603050405020304" pitchFamily="18" charset="0"/>
                <a:ea typeface="Times New Roman" panose="02020603050405020304" pitchFamily="18" charset="0"/>
                <a:cs typeface="Courier New" panose="02070309020205020404" pitchFamily="49" charset="0"/>
              </a:rPr>
              <a:t> </a:t>
            </a:r>
            <a:r>
              <a:rPr lang="en-US" sz="2800" i="1" dirty="0" err="1">
                <a:latin typeface="Times New Roman" panose="02020603050405020304" pitchFamily="18" charset="0"/>
                <a:ea typeface="Times New Roman" panose="02020603050405020304" pitchFamily="18" charset="0"/>
                <a:cs typeface="Courier New" panose="02070309020205020404" pitchFamily="49" charset="0"/>
              </a:rPr>
              <a:t>ước</a:t>
            </a:r>
            <a:r>
              <a:rPr lang="en-US" sz="2800" i="1" dirty="0">
                <a:latin typeface="Times New Roman" panose="02020603050405020304" pitchFamily="18" charset="0"/>
                <a:ea typeface="Times New Roman" panose="02020603050405020304" pitchFamily="18" charset="0"/>
                <a:cs typeface="Courier New" panose="02070309020205020404" pitchFamily="49" charset="0"/>
              </a:rPr>
              <a:t> </a:t>
            </a:r>
            <a:r>
              <a:rPr lang="en-US" sz="2800" i="1" dirty="0" err="1">
                <a:latin typeface="Times New Roman" panose="02020603050405020304" pitchFamily="18" charset="0"/>
                <a:ea typeface="Times New Roman" panose="02020603050405020304" pitchFamily="18" charset="0"/>
                <a:cs typeface="Courier New" panose="02070309020205020404" pitchFamily="49" charset="0"/>
              </a:rPr>
              <a:t>khung</a:t>
            </a:r>
            <a:r>
              <a:rPr lang="en-US" sz="2800" i="1" dirty="0">
                <a:latin typeface="Times New Roman" panose="02020603050405020304" pitchFamily="18" charset="0"/>
                <a:ea typeface="Times New Roman" panose="02020603050405020304" pitchFamily="18" charset="0"/>
                <a:cs typeface="Courier New" panose="02070309020205020404" pitchFamily="49" charset="0"/>
              </a:rPr>
              <a:t> </a:t>
            </a:r>
            <a:r>
              <a:rPr lang="en-US" sz="2800" i="1" dirty="0" err="1">
                <a:latin typeface="Times New Roman" panose="02020603050405020304" pitchFamily="18" charset="0"/>
                <a:ea typeface="Times New Roman" panose="02020603050405020304" pitchFamily="18" charset="0"/>
                <a:cs typeface="Courier New" panose="02070309020205020404" pitchFamily="49" charset="0"/>
              </a:rPr>
              <a:t>của</a:t>
            </a:r>
            <a:r>
              <a:rPr lang="en-US" sz="2800" i="1" dirty="0">
                <a:latin typeface="Times New Roman" panose="02020603050405020304" pitchFamily="18" charset="0"/>
                <a:ea typeface="Times New Roman" panose="02020603050405020304" pitchFamily="18" charset="0"/>
                <a:cs typeface="Courier New" panose="02070309020205020404" pitchFamily="49" charset="0"/>
              </a:rPr>
              <a:t> </a:t>
            </a:r>
            <a:r>
              <a:rPr lang="en-US" sz="2800" i="1" dirty="0" err="1">
                <a:latin typeface="Times New Roman" panose="02020603050405020304" pitchFamily="18" charset="0"/>
                <a:ea typeface="Times New Roman" panose="02020603050405020304" pitchFamily="18" charset="0"/>
                <a:cs typeface="Courier New" panose="02070309020205020404" pitchFamily="49" charset="0"/>
              </a:rPr>
              <a:t>Liên</a:t>
            </a:r>
            <a:r>
              <a:rPr lang="en-US" sz="2800" i="1" dirty="0">
                <a:latin typeface="Times New Roman" panose="02020603050405020304" pitchFamily="18" charset="0"/>
                <a:ea typeface="Times New Roman" panose="02020603050405020304" pitchFamily="18" charset="0"/>
                <a:cs typeface="Courier New" panose="02070309020205020404" pitchFamily="49" charset="0"/>
              </a:rPr>
              <a:t> </a:t>
            </a:r>
            <a:r>
              <a:rPr lang="en-US" sz="2800" i="1" dirty="0" err="1">
                <a:latin typeface="Times New Roman" panose="02020603050405020304" pitchFamily="18" charset="0"/>
                <a:ea typeface="Times New Roman" panose="02020603050405020304" pitchFamily="18" charset="0"/>
                <a:cs typeface="Courier New" panose="02070309020205020404" pitchFamily="49" charset="0"/>
              </a:rPr>
              <a:t>Hợp</a:t>
            </a:r>
            <a:r>
              <a:rPr lang="en-US" sz="2800" i="1" dirty="0">
                <a:latin typeface="Times New Roman" panose="02020603050405020304" pitchFamily="18" charset="0"/>
                <a:ea typeface="Times New Roman" panose="02020603050405020304" pitchFamily="18" charset="0"/>
                <a:cs typeface="Courier New" panose="02070309020205020404" pitchFamily="49" charset="0"/>
              </a:rPr>
              <a:t> </a:t>
            </a:r>
            <a:r>
              <a:rPr lang="en-US" sz="2800" i="1" dirty="0" err="1">
                <a:latin typeface="Times New Roman" panose="02020603050405020304" pitchFamily="18" charset="0"/>
                <a:ea typeface="Times New Roman" panose="02020603050405020304" pitchFamily="18" charset="0"/>
                <a:cs typeface="Courier New" panose="02070309020205020404" pitchFamily="49" charset="0"/>
              </a:rPr>
              <a:t>Quốc</a:t>
            </a:r>
            <a:r>
              <a:rPr lang="en-US" sz="2800" i="1" dirty="0">
                <a:latin typeface="Times New Roman" panose="02020603050405020304" pitchFamily="18" charset="0"/>
                <a:ea typeface="Times New Roman" panose="02020603050405020304" pitchFamily="18" charset="0"/>
                <a:cs typeface="Courier New" panose="02070309020205020404" pitchFamily="49" charset="0"/>
              </a:rPr>
              <a:t> </a:t>
            </a:r>
            <a:r>
              <a:rPr lang="en-US" sz="2800" i="1" dirty="0" err="1">
                <a:latin typeface="Times New Roman" panose="02020603050405020304" pitchFamily="18" charset="0"/>
                <a:ea typeface="Times New Roman" panose="02020603050405020304" pitchFamily="18" charset="0"/>
                <a:cs typeface="Courier New" panose="02070309020205020404" pitchFamily="49" charset="0"/>
              </a:rPr>
              <a:t>về</a:t>
            </a:r>
            <a:r>
              <a:rPr lang="en-US" sz="2800" i="1" dirty="0">
                <a:latin typeface="Times New Roman" panose="02020603050405020304" pitchFamily="18" charset="0"/>
                <a:ea typeface="Times New Roman" panose="02020603050405020304" pitchFamily="18" charset="0"/>
                <a:cs typeface="Courier New" panose="02070309020205020404" pitchFamily="49" charset="0"/>
              </a:rPr>
              <a:t> </a:t>
            </a:r>
            <a:r>
              <a:rPr lang="en-US" sz="2800" i="1" dirty="0" err="1">
                <a:latin typeface="Times New Roman" panose="02020603050405020304" pitchFamily="18" charset="0"/>
                <a:ea typeface="Times New Roman" panose="02020603050405020304" pitchFamily="18" charset="0"/>
                <a:cs typeface="Courier New" panose="02070309020205020404" pitchFamily="49" charset="0"/>
              </a:rPr>
              <a:t>chống</a:t>
            </a:r>
            <a:r>
              <a:rPr lang="en-US" sz="2800" i="1" dirty="0">
                <a:latin typeface="Times New Roman" panose="02020603050405020304" pitchFamily="18" charset="0"/>
                <a:ea typeface="Times New Roman" panose="02020603050405020304" pitchFamily="18" charset="0"/>
                <a:cs typeface="Courier New" panose="02070309020205020404" pitchFamily="49" charset="0"/>
              </a:rPr>
              <a:t> </a:t>
            </a:r>
            <a:r>
              <a:rPr lang="en-US" sz="2800" i="1" dirty="0" err="1">
                <a:latin typeface="Times New Roman" panose="02020603050405020304" pitchFamily="18" charset="0"/>
                <a:ea typeface="Times New Roman" panose="02020603050405020304" pitchFamily="18" charset="0"/>
                <a:cs typeface="Courier New" panose="02070309020205020404" pitchFamily="49" charset="0"/>
              </a:rPr>
              <a:t>biến</a:t>
            </a:r>
            <a:r>
              <a:rPr lang="en-US" sz="2800" i="1" dirty="0">
                <a:latin typeface="Times New Roman" panose="02020603050405020304" pitchFamily="18" charset="0"/>
                <a:ea typeface="Times New Roman" panose="02020603050405020304" pitchFamily="18" charset="0"/>
                <a:cs typeface="Courier New" panose="02070309020205020404" pitchFamily="49" charset="0"/>
              </a:rPr>
              <a:t> </a:t>
            </a:r>
            <a:r>
              <a:rPr lang="en-US" sz="2800" i="1" dirty="0" err="1">
                <a:latin typeface="Times New Roman" panose="02020603050405020304" pitchFamily="18" charset="0"/>
                <a:ea typeface="Times New Roman" panose="02020603050405020304" pitchFamily="18" charset="0"/>
                <a:cs typeface="Courier New" panose="02070309020205020404" pitchFamily="49" charset="0"/>
              </a:rPr>
              <a:t>đổi</a:t>
            </a:r>
            <a:r>
              <a:rPr lang="en-US" sz="2800" i="1" dirty="0">
                <a:latin typeface="Times New Roman" panose="02020603050405020304" pitchFamily="18" charset="0"/>
                <a:ea typeface="Times New Roman" panose="02020603050405020304" pitchFamily="18" charset="0"/>
                <a:cs typeface="Courier New" panose="02070309020205020404" pitchFamily="49" charset="0"/>
              </a:rPr>
              <a:t> </a:t>
            </a:r>
            <a:r>
              <a:rPr lang="en-US" sz="2800" i="1" dirty="0" err="1">
                <a:latin typeface="Times New Roman" panose="02020603050405020304" pitchFamily="18" charset="0"/>
                <a:ea typeface="Times New Roman" panose="02020603050405020304" pitchFamily="18" charset="0"/>
                <a:cs typeface="Courier New" panose="02070309020205020404" pitchFamily="49" charset="0"/>
              </a:rPr>
              <a:t>khí</a:t>
            </a:r>
            <a:r>
              <a:rPr lang="en-US" sz="2800" i="1" dirty="0">
                <a:latin typeface="Times New Roman" panose="02020603050405020304" pitchFamily="18" charset="0"/>
                <a:ea typeface="Times New Roman" panose="02020603050405020304" pitchFamily="18" charset="0"/>
                <a:cs typeface="Courier New" panose="02070309020205020404" pitchFamily="49" charset="0"/>
              </a:rPr>
              <a:t> </a:t>
            </a:r>
            <a:r>
              <a:rPr lang="en-US" sz="2800" i="1" dirty="0" err="1">
                <a:latin typeface="Times New Roman" panose="02020603050405020304" pitchFamily="18" charset="0"/>
                <a:ea typeface="Times New Roman" panose="02020603050405020304" pitchFamily="18" charset="0"/>
                <a:cs typeface="Courier New" panose="02070309020205020404" pitchFamily="49" charset="0"/>
              </a:rPr>
              <a:t>hậu</a:t>
            </a:r>
            <a:r>
              <a:rPr lang="en-US" sz="2800" i="1" dirty="0">
                <a:latin typeface="Times New Roman" panose="02020603050405020304" pitchFamily="18" charset="0"/>
                <a:ea typeface="Times New Roman" panose="02020603050405020304" pitchFamily="18" charset="0"/>
                <a:cs typeface="Courier New" panose="02070309020205020404" pitchFamily="49" charset="0"/>
              </a:rPr>
              <a:t> </a:t>
            </a:r>
            <a:r>
              <a:rPr lang="en-US" sz="2800" i="1" dirty="0" err="1">
                <a:latin typeface="Times New Roman" panose="02020603050405020304" pitchFamily="18" charset="0"/>
                <a:ea typeface="Times New Roman" panose="02020603050405020304" pitchFamily="18" charset="0"/>
                <a:cs typeface="Courier New" panose="02070309020205020404" pitchFamily="49" charset="0"/>
              </a:rPr>
              <a:t>đã</a:t>
            </a:r>
            <a:r>
              <a:rPr lang="en-US" sz="2800" i="1" dirty="0">
                <a:latin typeface="Times New Roman" panose="02020603050405020304" pitchFamily="18" charset="0"/>
                <a:ea typeface="Times New Roman" panose="02020603050405020304" pitchFamily="18" charset="0"/>
                <a:cs typeface="Courier New" panose="02070309020205020404" pitchFamily="49" charset="0"/>
              </a:rPr>
              <a:t> </a:t>
            </a:r>
            <a:r>
              <a:rPr lang="en-US" sz="2800" i="1" dirty="0" err="1">
                <a:latin typeface="Times New Roman" panose="02020603050405020304" pitchFamily="18" charset="0"/>
                <a:ea typeface="Times New Roman" panose="02020603050405020304" pitchFamily="18" charset="0"/>
                <a:cs typeface="Courier New" panose="02070309020205020404" pitchFamily="49" charset="0"/>
              </a:rPr>
              <a:t>đi</a:t>
            </a:r>
            <a:r>
              <a:rPr lang="en-US" sz="2800" i="1" dirty="0">
                <a:latin typeface="Times New Roman" panose="02020603050405020304" pitchFamily="18" charset="0"/>
                <a:ea typeface="Times New Roman" panose="02020603050405020304" pitchFamily="18" charset="0"/>
                <a:cs typeface="Courier New" panose="02070309020205020404" pitchFamily="49" charset="0"/>
              </a:rPr>
              <a:t> </a:t>
            </a:r>
            <a:r>
              <a:rPr lang="en-US" sz="2800" i="1" dirty="0" err="1">
                <a:latin typeface="Times New Roman" panose="02020603050405020304" pitchFamily="18" charset="0"/>
                <a:ea typeface="Times New Roman" panose="02020603050405020304" pitchFamily="18" charset="0"/>
                <a:cs typeface="Courier New" panose="02070309020205020404" pitchFamily="49" charset="0"/>
              </a:rPr>
              <a:t>đến</a:t>
            </a:r>
            <a:r>
              <a:rPr lang="en-US" sz="2800" i="1" dirty="0">
                <a:latin typeface="Times New Roman" panose="02020603050405020304" pitchFamily="18" charset="0"/>
                <a:ea typeface="Times New Roman" panose="02020603050405020304" pitchFamily="18" charset="0"/>
                <a:cs typeface="Courier New" panose="02070309020205020404" pitchFamily="49" charset="0"/>
              </a:rPr>
              <a:t> </a:t>
            </a:r>
            <a:r>
              <a:rPr lang="en-US" sz="2800" i="1" dirty="0" err="1">
                <a:latin typeface="Times New Roman" panose="02020603050405020304" pitchFamily="18" charset="0"/>
                <a:ea typeface="Times New Roman" panose="02020603050405020304" pitchFamily="18" charset="0"/>
                <a:cs typeface="Courier New" panose="02070309020205020404" pitchFamily="49" charset="0"/>
              </a:rPr>
              <a:t>một</a:t>
            </a:r>
            <a:r>
              <a:rPr lang="en-US" sz="2800" i="1" dirty="0">
                <a:latin typeface="Times New Roman" panose="02020603050405020304" pitchFamily="18" charset="0"/>
                <a:ea typeface="Times New Roman" panose="02020603050405020304" pitchFamily="18" charset="0"/>
                <a:cs typeface="Courier New" panose="02070309020205020404" pitchFamily="49" charset="0"/>
              </a:rPr>
              <a:t> </a:t>
            </a:r>
            <a:r>
              <a:rPr lang="en-US" sz="2800" i="1" dirty="0" err="1">
                <a:latin typeface="Times New Roman" panose="02020603050405020304" pitchFamily="18" charset="0"/>
                <a:ea typeface="Times New Roman" panose="02020603050405020304" pitchFamily="18" charset="0"/>
                <a:cs typeface="Courier New" panose="02070309020205020404" pitchFamily="49" charset="0"/>
              </a:rPr>
              <a:t>Thỏa</a:t>
            </a:r>
            <a:r>
              <a:rPr lang="en-US" sz="2800" i="1" dirty="0">
                <a:latin typeface="Times New Roman" panose="02020603050405020304" pitchFamily="18" charset="0"/>
                <a:ea typeface="Times New Roman" panose="02020603050405020304" pitchFamily="18" charset="0"/>
                <a:cs typeface="Courier New" panose="02070309020205020404" pitchFamily="49" charset="0"/>
              </a:rPr>
              <a:t> </a:t>
            </a:r>
            <a:r>
              <a:rPr lang="en-US" sz="2800" i="1" dirty="0" err="1">
                <a:latin typeface="Times New Roman" panose="02020603050405020304" pitchFamily="18" charset="0"/>
                <a:ea typeface="Times New Roman" panose="02020603050405020304" pitchFamily="18" charset="0"/>
                <a:cs typeface="Courier New" panose="02070309020205020404" pitchFamily="49" charset="0"/>
              </a:rPr>
              <a:t>thuận</a:t>
            </a:r>
            <a:r>
              <a:rPr lang="en-US" sz="2800" i="1" dirty="0">
                <a:latin typeface="Times New Roman" panose="02020603050405020304" pitchFamily="18" charset="0"/>
                <a:ea typeface="Times New Roman" panose="02020603050405020304" pitchFamily="18" charset="0"/>
                <a:cs typeface="Courier New" panose="02070309020205020404" pitchFamily="49" charset="0"/>
              </a:rPr>
              <a:t> </a:t>
            </a:r>
            <a:r>
              <a:rPr lang="en-US" sz="2800" i="1" dirty="0" err="1">
                <a:latin typeface="Times New Roman" panose="02020603050405020304" pitchFamily="18" charset="0"/>
                <a:ea typeface="Times New Roman" panose="02020603050405020304" pitchFamily="18" charset="0"/>
                <a:cs typeface="Courier New" panose="02070309020205020404" pitchFamily="49" charset="0"/>
              </a:rPr>
              <a:t>buộc</a:t>
            </a:r>
            <a:r>
              <a:rPr lang="en-US" sz="2800" i="1" dirty="0">
                <a:latin typeface="Times New Roman" panose="02020603050405020304" pitchFamily="18" charset="0"/>
                <a:ea typeface="Times New Roman" panose="02020603050405020304" pitchFamily="18" charset="0"/>
                <a:cs typeface="Courier New" panose="02070309020205020404" pitchFamily="49" charset="0"/>
              </a:rPr>
              <a:t> </a:t>
            </a:r>
            <a:r>
              <a:rPr lang="en-US" sz="2800" i="1" dirty="0" err="1">
                <a:latin typeface="Times New Roman" panose="02020603050405020304" pitchFamily="18" charset="0"/>
                <a:ea typeface="Times New Roman" panose="02020603050405020304" pitchFamily="18" charset="0"/>
                <a:cs typeface="Courier New" panose="02070309020205020404" pitchFamily="49" charset="0"/>
              </a:rPr>
              <a:t>tất</a:t>
            </a:r>
            <a:r>
              <a:rPr lang="en-US" sz="2800" i="1" dirty="0">
                <a:latin typeface="Times New Roman" panose="02020603050405020304" pitchFamily="18" charset="0"/>
                <a:ea typeface="Times New Roman" panose="02020603050405020304" pitchFamily="18" charset="0"/>
                <a:cs typeface="Courier New" panose="02070309020205020404" pitchFamily="49" charset="0"/>
              </a:rPr>
              <a:t> </a:t>
            </a:r>
            <a:r>
              <a:rPr lang="en-US" sz="2800" i="1" dirty="0" err="1">
                <a:latin typeface="Times New Roman" panose="02020603050405020304" pitchFamily="18" charset="0"/>
                <a:ea typeface="Times New Roman" panose="02020603050405020304" pitchFamily="18" charset="0"/>
                <a:cs typeface="Courier New" panose="02070309020205020404" pitchFamily="49" charset="0"/>
              </a:rPr>
              <a:t>cả</a:t>
            </a:r>
            <a:r>
              <a:rPr lang="en-US" sz="2800" i="1" dirty="0">
                <a:latin typeface="Times New Roman" panose="02020603050405020304" pitchFamily="18" charset="0"/>
                <a:ea typeface="Times New Roman" panose="02020603050405020304" pitchFamily="18" charset="0"/>
                <a:cs typeface="Courier New" panose="02070309020205020404" pitchFamily="49" charset="0"/>
              </a:rPr>
              <a:t> </a:t>
            </a:r>
            <a:r>
              <a:rPr lang="en-US" sz="2800" i="1" dirty="0" err="1">
                <a:latin typeface="Times New Roman" panose="02020603050405020304" pitchFamily="18" charset="0"/>
                <a:ea typeface="Times New Roman" panose="02020603050405020304" pitchFamily="18" charset="0"/>
                <a:cs typeface="Courier New" panose="02070309020205020404" pitchFamily="49" charset="0"/>
              </a:rPr>
              <a:t>các</a:t>
            </a:r>
            <a:r>
              <a:rPr lang="en-US" sz="2800" i="1" dirty="0">
                <a:latin typeface="Times New Roman" panose="02020603050405020304" pitchFamily="18" charset="0"/>
                <a:ea typeface="Times New Roman" panose="02020603050405020304" pitchFamily="18" charset="0"/>
                <a:cs typeface="Courier New" panose="02070309020205020404" pitchFamily="49" charset="0"/>
              </a:rPr>
              <a:t> </a:t>
            </a:r>
            <a:r>
              <a:rPr lang="en-US" sz="2800" i="1" dirty="0" err="1">
                <a:latin typeface="Times New Roman" panose="02020603050405020304" pitchFamily="18" charset="0"/>
                <a:ea typeface="Times New Roman" panose="02020603050405020304" pitchFamily="18" charset="0"/>
                <a:cs typeface="Courier New" panose="02070309020205020404" pitchFamily="49" charset="0"/>
              </a:rPr>
              <a:t>nước</a:t>
            </a:r>
            <a:r>
              <a:rPr lang="en-US" sz="2800" i="1" dirty="0">
                <a:latin typeface="Times New Roman" panose="02020603050405020304" pitchFamily="18" charset="0"/>
                <a:ea typeface="Times New Roman" panose="02020603050405020304" pitchFamily="18" charset="0"/>
                <a:cs typeface="Courier New" panose="02070309020205020404" pitchFamily="49" charset="0"/>
              </a:rPr>
              <a:t> </a:t>
            </a:r>
            <a:r>
              <a:rPr lang="en-US" sz="2800" i="1" dirty="0" err="1">
                <a:latin typeface="Times New Roman" panose="02020603050405020304" pitchFamily="18" charset="0"/>
                <a:ea typeface="Times New Roman" panose="02020603050405020304" pitchFamily="18" charset="0"/>
                <a:cs typeface="Courier New" panose="02070309020205020404" pitchFamily="49" charset="0"/>
              </a:rPr>
              <a:t>cắt</a:t>
            </a:r>
            <a:r>
              <a:rPr lang="en-US" sz="2800" i="1" dirty="0">
                <a:latin typeface="Times New Roman" panose="02020603050405020304" pitchFamily="18" charset="0"/>
                <a:ea typeface="Times New Roman" panose="02020603050405020304" pitchFamily="18" charset="0"/>
                <a:cs typeface="Courier New" panose="02070309020205020404" pitchFamily="49" charset="0"/>
              </a:rPr>
              <a:t> </a:t>
            </a:r>
            <a:r>
              <a:rPr lang="en-US" sz="2800" i="1" dirty="0" err="1">
                <a:latin typeface="Times New Roman" panose="02020603050405020304" pitchFamily="18" charset="0"/>
                <a:ea typeface="Times New Roman" panose="02020603050405020304" pitchFamily="18" charset="0"/>
                <a:cs typeface="Courier New" panose="02070309020205020404" pitchFamily="49" charset="0"/>
              </a:rPr>
              <a:t>giảm</a:t>
            </a:r>
            <a:r>
              <a:rPr lang="en-US" sz="2800" i="1" dirty="0">
                <a:latin typeface="Times New Roman" panose="02020603050405020304" pitchFamily="18" charset="0"/>
                <a:ea typeface="Times New Roman" panose="02020603050405020304" pitchFamily="18" charset="0"/>
                <a:cs typeface="Courier New" panose="02070309020205020404" pitchFamily="49" charset="0"/>
              </a:rPr>
              <a:t> </a:t>
            </a:r>
            <a:r>
              <a:rPr lang="en-US" sz="2800" i="1" dirty="0" err="1">
                <a:latin typeface="Times New Roman" panose="02020603050405020304" pitchFamily="18" charset="0"/>
                <a:ea typeface="Times New Roman" panose="02020603050405020304" pitchFamily="18" charset="0"/>
                <a:cs typeface="Courier New" panose="02070309020205020404" pitchFamily="49" charset="0"/>
              </a:rPr>
              <a:t>lượng</a:t>
            </a:r>
            <a:r>
              <a:rPr lang="en-US" sz="2800" i="1" dirty="0">
                <a:latin typeface="Times New Roman" panose="02020603050405020304" pitchFamily="18" charset="0"/>
                <a:ea typeface="Times New Roman" panose="02020603050405020304" pitchFamily="18" charset="0"/>
                <a:cs typeface="Courier New" panose="02070309020205020404" pitchFamily="49" charset="0"/>
              </a:rPr>
              <a:t> </a:t>
            </a:r>
            <a:r>
              <a:rPr lang="en-US" sz="2800" i="1" dirty="0" err="1">
                <a:latin typeface="Times New Roman" panose="02020603050405020304" pitchFamily="18" charset="0"/>
                <a:ea typeface="Times New Roman" panose="02020603050405020304" pitchFamily="18" charset="0"/>
                <a:cs typeface="Courier New" panose="02070309020205020404" pitchFamily="49" charset="0"/>
              </a:rPr>
              <a:t>phát</a:t>
            </a:r>
            <a:r>
              <a:rPr lang="en-US" sz="2800" i="1" dirty="0">
                <a:latin typeface="Times New Roman" panose="02020603050405020304" pitchFamily="18" charset="0"/>
                <a:ea typeface="Times New Roman" panose="02020603050405020304" pitchFamily="18" charset="0"/>
                <a:cs typeface="Courier New" panose="02070309020205020404" pitchFamily="49" charset="0"/>
              </a:rPr>
              <a:t> </a:t>
            </a:r>
            <a:r>
              <a:rPr lang="en-US" sz="2800" i="1" dirty="0" err="1">
                <a:latin typeface="Times New Roman" panose="02020603050405020304" pitchFamily="18" charset="0"/>
                <a:ea typeface="Times New Roman" panose="02020603050405020304" pitchFamily="18" charset="0"/>
                <a:cs typeface="Courier New" panose="02070309020205020404" pitchFamily="49" charset="0"/>
              </a:rPr>
              <a:t>thải</a:t>
            </a:r>
            <a:r>
              <a:rPr lang="en-US" sz="2800" i="1" dirty="0">
                <a:latin typeface="Times New Roman" panose="02020603050405020304" pitchFamily="18" charset="0"/>
                <a:ea typeface="Times New Roman" panose="02020603050405020304" pitchFamily="18" charset="0"/>
                <a:cs typeface="Courier New" panose="02070309020205020404" pitchFamily="49" charset="0"/>
              </a:rPr>
              <a:t> </a:t>
            </a:r>
            <a:r>
              <a:rPr lang="en-US" sz="2800" i="1" dirty="0" err="1">
                <a:latin typeface="Times New Roman" panose="02020603050405020304" pitchFamily="18" charset="0"/>
                <a:ea typeface="Times New Roman" panose="02020603050405020304" pitchFamily="18" charset="0"/>
                <a:cs typeface="Courier New" panose="02070309020205020404" pitchFamily="49" charset="0"/>
              </a:rPr>
              <a:t>khí</a:t>
            </a:r>
            <a:r>
              <a:rPr lang="en-US" sz="2800" i="1" dirty="0">
                <a:latin typeface="Times New Roman" panose="02020603050405020304" pitchFamily="18" charset="0"/>
                <a:ea typeface="Times New Roman" panose="02020603050405020304" pitchFamily="18" charset="0"/>
                <a:cs typeface="Courier New" panose="02070309020205020404" pitchFamily="49" charset="0"/>
              </a:rPr>
              <a:t> </a:t>
            </a:r>
            <a:r>
              <a:rPr lang="en-US" sz="2800" i="1" dirty="0" err="1">
                <a:latin typeface="Times New Roman" panose="02020603050405020304" pitchFamily="18" charset="0"/>
                <a:ea typeface="Times New Roman" panose="02020603050405020304" pitchFamily="18" charset="0"/>
                <a:cs typeface="Courier New" panose="02070309020205020404" pitchFamily="49" charset="0"/>
              </a:rPr>
              <a:t>thải</a:t>
            </a:r>
            <a:r>
              <a:rPr lang="en-US" sz="2800" i="1" dirty="0">
                <a:latin typeface="Times New Roman" panose="02020603050405020304" pitchFamily="18" charset="0"/>
                <a:ea typeface="Times New Roman" panose="02020603050405020304" pitchFamily="18" charset="0"/>
                <a:cs typeface="Courier New" panose="02070309020205020404" pitchFamily="49" charset="0"/>
              </a:rPr>
              <a:t> </a:t>
            </a:r>
            <a:r>
              <a:rPr lang="en-US" sz="2800" i="1" dirty="0" err="1">
                <a:latin typeface="Times New Roman" panose="02020603050405020304" pitchFamily="18" charset="0"/>
                <a:ea typeface="Times New Roman" panose="02020603050405020304" pitchFamily="18" charset="0"/>
                <a:cs typeface="Courier New" panose="02070309020205020404" pitchFamily="49" charset="0"/>
              </a:rPr>
              <a:t>cac</a:t>
            </a:r>
            <a:r>
              <a:rPr lang="en-US" sz="2800" i="1" dirty="0">
                <a:latin typeface="Times New Roman" panose="02020603050405020304" pitchFamily="18" charset="0"/>
                <a:ea typeface="Times New Roman" panose="02020603050405020304" pitchFamily="18" charset="0"/>
                <a:cs typeface="Courier New" panose="02070309020205020404" pitchFamily="49" charset="0"/>
              </a:rPr>
              <a:t>-bon.</a:t>
            </a:r>
            <a:endParaRPr lang="en-US" sz="2800" i="1" dirty="0">
              <a:latin typeface="Times New Roman" panose="02020603050405020304" pitchFamily="18" charset="0"/>
              <a:ea typeface="Times New Roman" panose="02020603050405020304" pitchFamily="18" charset="0"/>
            </a:endParaRPr>
          </a:p>
          <a:p>
            <a:pPr indent="360045" algn="just"/>
            <a:r>
              <a:rPr lang="en-US" sz="2800" i="1" dirty="0">
                <a:latin typeface="Times New Roman" panose="02020603050405020304" pitchFamily="18" charset="0"/>
                <a:ea typeface="Times New Roman" panose="02020603050405020304" pitchFamily="18" charset="0"/>
                <a:cs typeface="Courier New" panose="02070309020205020404" pitchFamily="49" charset="0"/>
              </a:rPr>
              <a:t>a. </a:t>
            </a:r>
            <a:r>
              <a:rPr lang="en-US" sz="2800" i="1" dirty="0" err="1">
                <a:latin typeface="Times New Roman" panose="02020603050405020304" pitchFamily="18" charset="0"/>
                <a:ea typeface="Times New Roman" panose="02020603050405020304" pitchFamily="18" charset="0"/>
                <a:cs typeface="Courier New" panose="02070309020205020404" pitchFamily="49" charset="0"/>
              </a:rPr>
              <a:t>Tại</a:t>
            </a:r>
            <a:r>
              <a:rPr lang="en-US" sz="2800" i="1" dirty="0">
                <a:latin typeface="Times New Roman" panose="02020603050405020304" pitchFamily="18" charset="0"/>
                <a:ea typeface="Times New Roman" panose="02020603050405020304" pitchFamily="18" charset="0"/>
                <a:cs typeface="Courier New" panose="02070309020205020404" pitchFamily="49" charset="0"/>
              </a:rPr>
              <a:t> </a:t>
            </a:r>
            <a:r>
              <a:rPr lang="en-US" sz="2800" i="1" dirty="0" err="1">
                <a:latin typeface="Times New Roman" panose="02020603050405020304" pitchFamily="18" charset="0"/>
                <a:ea typeface="Times New Roman" panose="02020603050405020304" pitchFamily="18" charset="0"/>
                <a:cs typeface="Courier New" panose="02070309020205020404" pitchFamily="49" charset="0"/>
              </a:rPr>
              <a:t>sao</a:t>
            </a:r>
            <a:r>
              <a:rPr lang="en-US" sz="2800" i="1" dirty="0">
                <a:latin typeface="Times New Roman" panose="02020603050405020304" pitchFamily="18" charset="0"/>
                <a:ea typeface="Times New Roman" panose="02020603050405020304" pitchFamily="18" charset="0"/>
                <a:cs typeface="Courier New" panose="02070309020205020404" pitchFamily="49" charset="0"/>
              </a:rPr>
              <a:t> </a:t>
            </a:r>
            <a:r>
              <a:rPr lang="en-US" sz="2800" i="1" dirty="0" err="1">
                <a:latin typeface="Times New Roman" panose="02020603050405020304" pitchFamily="18" charset="0"/>
                <a:ea typeface="Times New Roman" panose="02020603050405020304" pitchFamily="18" charset="0"/>
                <a:cs typeface="Courier New" panose="02070309020205020404" pitchFamily="49" charset="0"/>
              </a:rPr>
              <a:t>để</a:t>
            </a:r>
            <a:r>
              <a:rPr lang="en-US" sz="2800" i="1" dirty="0">
                <a:latin typeface="Times New Roman" panose="02020603050405020304" pitchFamily="18" charset="0"/>
                <a:ea typeface="Times New Roman" panose="02020603050405020304" pitchFamily="18" charset="0"/>
                <a:cs typeface="Courier New" panose="02070309020205020404" pitchFamily="49" charset="0"/>
              </a:rPr>
              <a:t> </a:t>
            </a:r>
            <a:r>
              <a:rPr lang="en-US" sz="2800" i="1" dirty="0" err="1">
                <a:latin typeface="Times New Roman" panose="02020603050405020304" pitchFamily="18" charset="0"/>
                <a:ea typeface="Times New Roman" panose="02020603050405020304" pitchFamily="18" charset="0"/>
                <a:cs typeface="Courier New" panose="02070309020205020404" pitchFamily="49" charset="0"/>
              </a:rPr>
              <a:t>chống</a:t>
            </a:r>
            <a:r>
              <a:rPr lang="en-US" sz="2800" i="1" dirty="0">
                <a:latin typeface="Times New Roman" panose="02020603050405020304" pitchFamily="18" charset="0"/>
                <a:ea typeface="Times New Roman" panose="02020603050405020304" pitchFamily="18" charset="0"/>
                <a:cs typeface="Courier New" panose="02070309020205020404" pitchFamily="49" charset="0"/>
              </a:rPr>
              <a:t> </a:t>
            </a:r>
            <a:r>
              <a:rPr lang="en-US" sz="2800" i="1" dirty="0" err="1">
                <a:latin typeface="Times New Roman" panose="02020603050405020304" pitchFamily="18" charset="0"/>
                <a:ea typeface="Times New Roman" panose="02020603050405020304" pitchFamily="18" charset="0"/>
                <a:cs typeface="Courier New" panose="02070309020205020404" pitchFamily="49" charset="0"/>
              </a:rPr>
              <a:t>biến</a:t>
            </a:r>
            <a:r>
              <a:rPr lang="en-US" sz="2800" i="1" dirty="0">
                <a:latin typeface="Times New Roman" panose="02020603050405020304" pitchFamily="18" charset="0"/>
                <a:ea typeface="Times New Roman" panose="02020603050405020304" pitchFamily="18" charset="0"/>
                <a:cs typeface="Courier New" panose="02070309020205020404" pitchFamily="49" charset="0"/>
              </a:rPr>
              <a:t> </a:t>
            </a:r>
            <a:r>
              <a:rPr lang="en-US" sz="2800" i="1" dirty="0" err="1">
                <a:latin typeface="Times New Roman" panose="02020603050405020304" pitchFamily="18" charset="0"/>
                <a:ea typeface="Times New Roman" panose="02020603050405020304" pitchFamily="18" charset="0"/>
                <a:cs typeface="Courier New" panose="02070309020205020404" pitchFamily="49" charset="0"/>
              </a:rPr>
              <a:t>đổi</a:t>
            </a:r>
            <a:r>
              <a:rPr lang="en-US" sz="2800" i="1" dirty="0">
                <a:latin typeface="Times New Roman" panose="02020603050405020304" pitchFamily="18" charset="0"/>
                <a:ea typeface="Times New Roman" panose="02020603050405020304" pitchFamily="18" charset="0"/>
                <a:cs typeface="Courier New" panose="02070309020205020404" pitchFamily="49" charset="0"/>
              </a:rPr>
              <a:t> </a:t>
            </a:r>
            <a:r>
              <a:rPr lang="en-US" sz="2800" i="1" dirty="0" err="1">
                <a:latin typeface="Times New Roman" panose="02020603050405020304" pitchFamily="18" charset="0"/>
                <a:ea typeface="Times New Roman" panose="02020603050405020304" pitchFamily="18" charset="0"/>
                <a:cs typeface="Courier New" panose="02070309020205020404" pitchFamily="49" charset="0"/>
              </a:rPr>
              <a:t>khí</a:t>
            </a:r>
            <a:r>
              <a:rPr lang="en-US" sz="2800" i="1" dirty="0">
                <a:latin typeface="Times New Roman" panose="02020603050405020304" pitchFamily="18" charset="0"/>
                <a:ea typeface="Times New Roman" panose="02020603050405020304" pitchFamily="18" charset="0"/>
                <a:cs typeface="Courier New" panose="02070309020205020404" pitchFamily="49" charset="0"/>
              </a:rPr>
              <a:t> </a:t>
            </a:r>
            <a:r>
              <a:rPr lang="en-US" sz="2800" i="1" dirty="0" err="1">
                <a:latin typeface="Times New Roman" panose="02020603050405020304" pitchFamily="18" charset="0"/>
                <a:ea typeface="Times New Roman" panose="02020603050405020304" pitchFamily="18" charset="0"/>
                <a:cs typeface="Courier New" panose="02070309020205020404" pitchFamily="49" charset="0"/>
              </a:rPr>
              <a:t>hậu</a:t>
            </a:r>
            <a:r>
              <a:rPr lang="en-US" sz="2800" i="1" dirty="0">
                <a:latin typeface="Times New Roman" panose="02020603050405020304" pitchFamily="18" charset="0"/>
                <a:ea typeface="Times New Roman" panose="02020603050405020304" pitchFamily="18" charset="0"/>
                <a:cs typeface="Courier New" panose="02070309020205020404" pitchFamily="49" charset="0"/>
              </a:rPr>
              <a:t>, </a:t>
            </a:r>
            <a:r>
              <a:rPr lang="en-US" sz="2800" i="1" dirty="0" err="1">
                <a:latin typeface="Times New Roman" panose="02020603050405020304" pitchFamily="18" charset="0"/>
                <a:ea typeface="Times New Roman" panose="02020603050405020304" pitchFamily="18" charset="0"/>
                <a:cs typeface="Courier New" panose="02070309020205020404" pitchFamily="49" charset="0"/>
              </a:rPr>
              <a:t>các</a:t>
            </a:r>
            <a:r>
              <a:rPr lang="en-US" sz="2800" i="1" dirty="0">
                <a:latin typeface="Times New Roman" panose="02020603050405020304" pitchFamily="18" charset="0"/>
                <a:ea typeface="Times New Roman" panose="02020603050405020304" pitchFamily="18" charset="0"/>
                <a:cs typeface="Courier New" panose="02070309020205020404" pitchFamily="49" charset="0"/>
              </a:rPr>
              <a:t> </a:t>
            </a:r>
            <a:r>
              <a:rPr lang="en-US" sz="2800" i="1" dirty="0" err="1">
                <a:latin typeface="Times New Roman" panose="02020603050405020304" pitchFamily="18" charset="0"/>
                <a:ea typeface="Times New Roman" panose="02020603050405020304" pitchFamily="18" charset="0"/>
                <a:cs typeface="Courier New" panose="02070309020205020404" pitchFamily="49" charset="0"/>
              </a:rPr>
              <a:t>nước</a:t>
            </a:r>
            <a:r>
              <a:rPr lang="en-US" sz="2800" i="1" dirty="0">
                <a:latin typeface="Times New Roman" panose="02020603050405020304" pitchFamily="18" charset="0"/>
                <a:ea typeface="Times New Roman" panose="02020603050405020304" pitchFamily="18" charset="0"/>
                <a:cs typeface="Courier New" panose="02070309020205020404" pitchFamily="49" charset="0"/>
              </a:rPr>
              <a:t> </a:t>
            </a:r>
            <a:r>
              <a:rPr lang="en-US" sz="2800" i="1" dirty="0" err="1">
                <a:latin typeface="Times New Roman" panose="02020603050405020304" pitchFamily="18" charset="0"/>
                <a:ea typeface="Times New Roman" panose="02020603050405020304" pitchFamily="18" charset="0"/>
                <a:cs typeface="Courier New" panose="02070309020205020404" pitchFamily="49" charset="0"/>
              </a:rPr>
              <a:t>phải</a:t>
            </a:r>
            <a:r>
              <a:rPr lang="en-US" sz="2800" i="1" dirty="0">
                <a:latin typeface="Times New Roman" panose="02020603050405020304" pitchFamily="18" charset="0"/>
                <a:ea typeface="Times New Roman" panose="02020603050405020304" pitchFamily="18" charset="0"/>
                <a:cs typeface="Courier New" panose="02070309020205020404" pitchFamily="49" charset="0"/>
              </a:rPr>
              <a:t> </a:t>
            </a:r>
            <a:r>
              <a:rPr lang="en-US" sz="2800" i="1" dirty="0" err="1">
                <a:latin typeface="Times New Roman" panose="02020603050405020304" pitchFamily="18" charset="0"/>
                <a:ea typeface="Times New Roman" panose="02020603050405020304" pitchFamily="18" charset="0"/>
                <a:cs typeface="Courier New" panose="02070309020205020404" pitchFamily="49" charset="0"/>
              </a:rPr>
              <a:t>cắt</a:t>
            </a:r>
            <a:r>
              <a:rPr lang="en-US" sz="2800" i="1" dirty="0">
                <a:latin typeface="Times New Roman" panose="02020603050405020304" pitchFamily="18" charset="0"/>
                <a:ea typeface="Times New Roman" panose="02020603050405020304" pitchFamily="18" charset="0"/>
                <a:cs typeface="Courier New" panose="02070309020205020404" pitchFamily="49" charset="0"/>
              </a:rPr>
              <a:t> </a:t>
            </a:r>
            <a:r>
              <a:rPr lang="en-US" sz="2800" i="1" dirty="0" err="1">
                <a:latin typeface="Times New Roman" panose="02020603050405020304" pitchFamily="18" charset="0"/>
                <a:ea typeface="Times New Roman" panose="02020603050405020304" pitchFamily="18" charset="0"/>
                <a:cs typeface="Courier New" panose="02070309020205020404" pitchFamily="49" charset="0"/>
              </a:rPr>
              <a:t>giảm</a:t>
            </a:r>
            <a:r>
              <a:rPr lang="en-US" sz="2800" i="1" dirty="0">
                <a:latin typeface="Times New Roman" panose="02020603050405020304" pitchFamily="18" charset="0"/>
                <a:ea typeface="Times New Roman" panose="02020603050405020304" pitchFamily="18" charset="0"/>
                <a:cs typeface="Courier New" panose="02070309020205020404" pitchFamily="49" charset="0"/>
              </a:rPr>
              <a:t> </a:t>
            </a:r>
            <a:r>
              <a:rPr lang="en-US" sz="2800" i="1" dirty="0" err="1">
                <a:latin typeface="Times New Roman" panose="02020603050405020304" pitchFamily="18" charset="0"/>
                <a:ea typeface="Times New Roman" panose="02020603050405020304" pitchFamily="18" charset="0"/>
                <a:cs typeface="Courier New" panose="02070309020205020404" pitchFamily="49" charset="0"/>
              </a:rPr>
              <a:t>lượng</a:t>
            </a:r>
            <a:r>
              <a:rPr lang="en-US" sz="2800" i="1" dirty="0">
                <a:latin typeface="Times New Roman" panose="02020603050405020304" pitchFamily="18" charset="0"/>
                <a:ea typeface="Times New Roman" panose="02020603050405020304" pitchFamily="18" charset="0"/>
                <a:cs typeface="Courier New" panose="02070309020205020404" pitchFamily="49" charset="0"/>
              </a:rPr>
              <a:t> </a:t>
            </a:r>
            <a:r>
              <a:rPr lang="en-US" sz="2800" i="1" dirty="0" err="1">
                <a:latin typeface="Times New Roman" panose="02020603050405020304" pitchFamily="18" charset="0"/>
                <a:ea typeface="Times New Roman" panose="02020603050405020304" pitchFamily="18" charset="0"/>
                <a:cs typeface="Courier New" panose="02070309020205020404" pitchFamily="49" charset="0"/>
              </a:rPr>
              <a:t>phát</a:t>
            </a:r>
            <a:r>
              <a:rPr lang="en-US" sz="2800" i="1" dirty="0">
                <a:latin typeface="Times New Roman" panose="02020603050405020304" pitchFamily="18" charset="0"/>
                <a:ea typeface="Times New Roman" panose="02020603050405020304" pitchFamily="18" charset="0"/>
                <a:cs typeface="Courier New" panose="02070309020205020404" pitchFamily="49" charset="0"/>
              </a:rPr>
              <a:t> </a:t>
            </a:r>
            <a:r>
              <a:rPr lang="en-US" sz="2800" i="1" dirty="0" err="1">
                <a:latin typeface="Times New Roman" panose="02020603050405020304" pitchFamily="18" charset="0"/>
                <a:ea typeface="Times New Roman" panose="02020603050405020304" pitchFamily="18" charset="0"/>
                <a:cs typeface="Courier New" panose="02070309020205020404" pitchFamily="49" charset="0"/>
              </a:rPr>
              <a:t>thải</a:t>
            </a:r>
            <a:r>
              <a:rPr lang="en-US" sz="2800" i="1" dirty="0">
                <a:latin typeface="Times New Roman" panose="02020603050405020304" pitchFamily="18" charset="0"/>
                <a:ea typeface="Times New Roman" panose="02020603050405020304" pitchFamily="18" charset="0"/>
                <a:cs typeface="Courier New" panose="02070309020205020404" pitchFamily="49" charset="0"/>
              </a:rPr>
              <a:t> </a:t>
            </a:r>
            <a:r>
              <a:rPr lang="en-US" sz="2800" i="1" dirty="0" err="1">
                <a:latin typeface="Times New Roman" panose="02020603050405020304" pitchFamily="18" charset="0"/>
                <a:ea typeface="Times New Roman" panose="02020603050405020304" pitchFamily="18" charset="0"/>
                <a:cs typeface="Courier New" panose="02070309020205020404" pitchFamily="49" charset="0"/>
              </a:rPr>
              <a:t>khí</a:t>
            </a:r>
            <a:r>
              <a:rPr lang="en-US" sz="2800" i="1" dirty="0">
                <a:latin typeface="Times New Roman" panose="02020603050405020304" pitchFamily="18" charset="0"/>
                <a:ea typeface="Times New Roman" panose="02020603050405020304" pitchFamily="18" charset="0"/>
                <a:cs typeface="Courier New" panose="02070309020205020404" pitchFamily="49" charset="0"/>
              </a:rPr>
              <a:t> </a:t>
            </a:r>
            <a:r>
              <a:rPr lang="en-US" sz="2800" i="1" dirty="0" err="1">
                <a:latin typeface="Times New Roman" panose="02020603050405020304" pitchFamily="18" charset="0"/>
                <a:ea typeface="Times New Roman" panose="02020603050405020304" pitchFamily="18" charset="0"/>
                <a:cs typeface="Courier New" panose="02070309020205020404" pitchFamily="49" charset="0"/>
              </a:rPr>
              <a:t>cac</a:t>
            </a:r>
            <a:r>
              <a:rPr lang="en-US" sz="2800" i="1" dirty="0">
                <a:latin typeface="Times New Roman" panose="02020603050405020304" pitchFamily="18" charset="0"/>
                <a:ea typeface="Times New Roman" panose="02020603050405020304" pitchFamily="18" charset="0"/>
                <a:cs typeface="Courier New" panose="02070309020205020404" pitchFamily="49" charset="0"/>
              </a:rPr>
              <a:t>-bon?</a:t>
            </a:r>
            <a:endParaRPr lang="en-US" sz="2800" i="1" dirty="0">
              <a:latin typeface="Times New Roman" panose="02020603050405020304" pitchFamily="18" charset="0"/>
              <a:ea typeface="Times New Roman" panose="02020603050405020304" pitchFamily="18" charset="0"/>
            </a:endParaRPr>
          </a:p>
          <a:p>
            <a:pPr indent="360045" algn="just"/>
            <a:r>
              <a:rPr lang="en-US" sz="2800" i="1" dirty="0">
                <a:latin typeface="Times New Roman" panose="02020603050405020304" pitchFamily="18" charset="0"/>
                <a:ea typeface="Times New Roman" panose="02020603050405020304" pitchFamily="18" charset="0"/>
                <a:cs typeface="Courier New" panose="02070309020205020404" pitchFamily="49" charset="0"/>
              </a:rPr>
              <a:t>b </a:t>
            </a:r>
            <a:r>
              <a:rPr lang="en-US" sz="2800" b="1" i="1" dirty="0" err="1">
                <a:solidFill>
                  <a:srgbClr val="FF0000"/>
                </a:solidFill>
                <a:latin typeface="Times New Roman" panose="02020603050405020304" pitchFamily="18" charset="0"/>
                <a:ea typeface="Times New Roman" panose="02020603050405020304" pitchFamily="18" charset="0"/>
                <a:cs typeface="Courier New" panose="02070309020205020404" pitchFamily="49" charset="0"/>
              </a:rPr>
              <a:t>Nếu</a:t>
            </a:r>
            <a:r>
              <a:rPr lang="en-US" sz="2800" b="1" i="1" dirty="0">
                <a:solidFill>
                  <a:srgbClr val="FF0000"/>
                </a:solidFill>
                <a:latin typeface="Times New Roman" panose="02020603050405020304" pitchFamily="18" charset="0"/>
                <a:ea typeface="Times New Roman" panose="02020603050405020304" pitchFamily="18" charset="0"/>
                <a:cs typeface="Courier New" panose="02070309020205020404" pitchFamily="49" charset="0"/>
              </a:rPr>
              <a:t> </a:t>
            </a:r>
            <a:r>
              <a:rPr lang="en-US" sz="2800" b="1" i="1" dirty="0" err="1">
                <a:solidFill>
                  <a:srgbClr val="FF0000"/>
                </a:solidFill>
                <a:latin typeface="Times New Roman" panose="02020603050405020304" pitchFamily="18" charset="0"/>
                <a:ea typeface="Times New Roman" panose="02020603050405020304" pitchFamily="18" charset="0"/>
                <a:cs typeface="Courier New" panose="02070309020205020404" pitchFamily="49" charset="0"/>
              </a:rPr>
              <a:t>em</a:t>
            </a:r>
            <a:r>
              <a:rPr lang="en-US" sz="2800" b="1" i="1" dirty="0">
                <a:solidFill>
                  <a:srgbClr val="FF0000"/>
                </a:solidFill>
                <a:latin typeface="Times New Roman" panose="02020603050405020304" pitchFamily="18" charset="0"/>
                <a:ea typeface="Times New Roman" panose="02020603050405020304" pitchFamily="18" charset="0"/>
                <a:cs typeface="Courier New" panose="02070309020205020404" pitchFamily="49" charset="0"/>
              </a:rPr>
              <a:t> </a:t>
            </a:r>
            <a:r>
              <a:rPr lang="en-US" sz="2800" b="1" i="1" dirty="0" err="1">
                <a:solidFill>
                  <a:srgbClr val="FF0000"/>
                </a:solidFill>
                <a:latin typeface="Times New Roman" panose="02020603050405020304" pitchFamily="18" charset="0"/>
                <a:ea typeface="Times New Roman" panose="02020603050405020304" pitchFamily="18" charset="0"/>
                <a:cs typeface="Courier New" panose="02070309020205020404" pitchFamily="49" charset="0"/>
              </a:rPr>
              <a:t>là</a:t>
            </a:r>
            <a:r>
              <a:rPr lang="en-US" sz="2800" b="1" i="1" dirty="0">
                <a:solidFill>
                  <a:srgbClr val="FF0000"/>
                </a:solidFill>
                <a:latin typeface="Times New Roman" panose="02020603050405020304" pitchFamily="18" charset="0"/>
                <a:ea typeface="Times New Roman" panose="02020603050405020304" pitchFamily="18" charset="0"/>
                <a:cs typeface="Courier New" panose="02070309020205020404" pitchFamily="49" charset="0"/>
              </a:rPr>
              <a:t> </a:t>
            </a:r>
            <a:r>
              <a:rPr lang="en-US" sz="2800" b="1" i="1" dirty="0" err="1">
                <a:solidFill>
                  <a:srgbClr val="FF0000"/>
                </a:solidFill>
                <a:latin typeface="Times New Roman" panose="02020603050405020304" pitchFamily="18" charset="0"/>
                <a:ea typeface="Times New Roman" panose="02020603050405020304" pitchFamily="18" charset="0"/>
                <a:cs typeface="Courier New" panose="02070309020205020404" pitchFamily="49" charset="0"/>
              </a:rPr>
              <a:t>đại</a:t>
            </a:r>
            <a:r>
              <a:rPr lang="en-US" sz="2800" b="1" i="1" dirty="0">
                <a:solidFill>
                  <a:srgbClr val="FF0000"/>
                </a:solidFill>
                <a:latin typeface="Times New Roman" panose="02020603050405020304" pitchFamily="18" charset="0"/>
                <a:ea typeface="Times New Roman" panose="02020603050405020304" pitchFamily="18" charset="0"/>
                <a:cs typeface="Courier New" panose="02070309020205020404" pitchFamily="49" charset="0"/>
              </a:rPr>
              <a:t> </a:t>
            </a:r>
            <a:r>
              <a:rPr lang="en-US" sz="2800" b="1" i="1" dirty="0" err="1">
                <a:solidFill>
                  <a:srgbClr val="FF0000"/>
                </a:solidFill>
                <a:latin typeface="Times New Roman" panose="02020603050405020304" pitchFamily="18" charset="0"/>
                <a:ea typeface="Times New Roman" panose="02020603050405020304" pitchFamily="18" charset="0"/>
                <a:cs typeface="Courier New" panose="02070309020205020404" pitchFamily="49" charset="0"/>
              </a:rPr>
              <a:t>diện</a:t>
            </a:r>
            <a:r>
              <a:rPr lang="en-US" sz="2800" b="1" i="1" dirty="0">
                <a:solidFill>
                  <a:srgbClr val="FF0000"/>
                </a:solidFill>
                <a:latin typeface="Times New Roman" panose="02020603050405020304" pitchFamily="18" charset="0"/>
                <a:ea typeface="Times New Roman" panose="02020603050405020304" pitchFamily="18" charset="0"/>
                <a:cs typeface="Courier New" panose="02070309020205020404" pitchFamily="49" charset="0"/>
              </a:rPr>
              <a:t> </a:t>
            </a:r>
            <a:r>
              <a:rPr lang="en-US" sz="2800" b="1" i="1" dirty="0" err="1">
                <a:solidFill>
                  <a:srgbClr val="FF0000"/>
                </a:solidFill>
                <a:latin typeface="Times New Roman" panose="02020603050405020304" pitchFamily="18" charset="0"/>
                <a:ea typeface="Times New Roman" panose="02020603050405020304" pitchFamily="18" charset="0"/>
                <a:cs typeface="Courier New" panose="02070309020205020404" pitchFamily="49" charset="0"/>
              </a:rPr>
              <a:t>của</a:t>
            </a:r>
            <a:r>
              <a:rPr lang="en-US" sz="2800" b="1" i="1" dirty="0">
                <a:solidFill>
                  <a:srgbClr val="FF0000"/>
                </a:solidFill>
                <a:latin typeface="Times New Roman" panose="02020603050405020304" pitchFamily="18" charset="0"/>
                <a:ea typeface="Times New Roman" panose="02020603050405020304" pitchFamily="18" charset="0"/>
                <a:cs typeface="Courier New" panose="02070309020205020404" pitchFamily="49" charset="0"/>
              </a:rPr>
              <a:t> </a:t>
            </a:r>
            <a:r>
              <a:rPr lang="en-US" sz="2800" b="1" i="1" dirty="0" err="1">
                <a:solidFill>
                  <a:srgbClr val="FF0000"/>
                </a:solidFill>
                <a:latin typeface="Times New Roman" panose="02020603050405020304" pitchFamily="18" charset="0"/>
                <a:ea typeface="Times New Roman" panose="02020603050405020304" pitchFamily="18" charset="0"/>
                <a:cs typeface="Courier New" panose="02070309020205020404" pitchFamily="49" charset="0"/>
              </a:rPr>
              <a:t>Việt</a:t>
            </a:r>
            <a:r>
              <a:rPr lang="en-US" sz="2800" b="1" i="1" dirty="0">
                <a:solidFill>
                  <a:srgbClr val="FF0000"/>
                </a:solidFill>
                <a:latin typeface="Times New Roman" panose="02020603050405020304" pitchFamily="18" charset="0"/>
                <a:ea typeface="Times New Roman" panose="02020603050405020304" pitchFamily="18" charset="0"/>
                <a:cs typeface="Courier New" panose="02070309020205020404" pitchFamily="49" charset="0"/>
              </a:rPr>
              <a:t> Nam </a:t>
            </a:r>
            <a:r>
              <a:rPr lang="en-US" sz="2800" i="1" dirty="0" err="1">
                <a:latin typeface="Times New Roman" panose="02020603050405020304" pitchFamily="18" charset="0"/>
                <a:ea typeface="Times New Roman" panose="02020603050405020304" pitchFamily="18" charset="0"/>
                <a:cs typeface="Courier New" panose="02070309020205020404" pitchFamily="49" charset="0"/>
              </a:rPr>
              <a:t>tại</a:t>
            </a:r>
            <a:r>
              <a:rPr lang="en-US" sz="2800" i="1" dirty="0">
                <a:latin typeface="Times New Roman" panose="02020603050405020304" pitchFamily="18" charset="0"/>
                <a:ea typeface="Times New Roman" panose="02020603050405020304" pitchFamily="18" charset="0"/>
                <a:cs typeface="Courier New" panose="02070309020205020404" pitchFamily="49" charset="0"/>
              </a:rPr>
              <a:t> </a:t>
            </a:r>
            <a:r>
              <a:rPr lang="en-US" sz="2800" i="1" dirty="0" err="1">
                <a:latin typeface="Times New Roman" panose="02020603050405020304" pitchFamily="18" charset="0"/>
                <a:ea typeface="Times New Roman" panose="02020603050405020304" pitchFamily="18" charset="0"/>
                <a:cs typeface="Courier New" panose="02070309020205020404" pitchFamily="49" charset="0"/>
              </a:rPr>
              <a:t>Hội</a:t>
            </a:r>
            <a:r>
              <a:rPr lang="en-US" sz="2800" i="1" dirty="0">
                <a:latin typeface="Times New Roman" panose="02020603050405020304" pitchFamily="18" charset="0"/>
                <a:ea typeface="Times New Roman" panose="02020603050405020304" pitchFamily="18" charset="0"/>
                <a:cs typeface="Courier New" panose="02070309020205020404" pitchFamily="49" charset="0"/>
              </a:rPr>
              <a:t> </a:t>
            </a:r>
            <a:r>
              <a:rPr lang="en-US" sz="2800" i="1" dirty="0" err="1">
                <a:latin typeface="Times New Roman" panose="02020603050405020304" pitchFamily="18" charset="0"/>
                <a:ea typeface="Times New Roman" panose="02020603050405020304" pitchFamily="18" charset="0"/>
                <a:cs typeface="Courier New" panose="02070309020205020404" pitchFamily="49" charset="0"/>
              </a:rPr>
              <a:t>nghị</a:t>
            </a:r>
            <a:r>
              <a:rPr lang="en-US" sz="2800" i="1" dirty="0">
                <a:latin typeface="Times New Roman" panose="02020603050405020304" pitchFamily="18" charset="0"/>
                <a:ea typeface="Times New Roman" panose="02020603050405020304" pitchFamily="18" charset="0"/>
                <a:cs typeface="Courier New" panose="02070309020205020404" pitchFamily="49" charset="0"/>
              </a:rPr>
              <a:t> </a:t>
            </a:r>
            <a:r>
              <a:rPr lang="en-US" sz="2800" i="1" dirty="0" err="1">
                <a:latin typeface="Times New Roman" panose="02020603050405020304" pitchFamily="18" charset="0"/>
                <a:ea typeface="Times New Roman" panose="02020603050405020304" pitchFamily="18" charset="0"/>
                <a:cs typeface="Courier New" panose="02070309020205020404" pitchFamily="49" charset="0"/>
              </a:rPr>
              <a:t>đó</a:t>
            </a:r>
            <a:r>
              <a:rPr lang="en-US" sz="2800" i="1" dirty="0">
                <a:latin typeface="Times New Roman" panose="02020603050405020304" pitchFamily="18" charset="0"/>
                <a:ea typeface="Times New Roman" panose="02020603050405020304" pitchFamily="18" charset="0"/>
                <a:cs typeface="Courier New" panose="02070309020205020404" pitchFamily="49" charset="0"/>
              </a:rPr>
              <a:t> </a:t>
            </a:r>
            <a:r>
              <a:rPr lang="en-US" sz="2800" i="1" dirty="0" err="1">
                <a:latin typeface="Times New Roman" panose="02020603050405020304" pitchFamily="18" charset="0"/>
                <a:ea typeface="Times New Roman" panose="02020603050405020304" pitchFamily="18" charset="0"/>
                <a:cs typeface="Courier New" panose="02070309020205020404" pitchFamily="49" charset="0"/>
              </a:rPr>
              <a:t>thì</a:t>
            </a:r>
            <a:r>
              <a:rPr lang="en-US" sz="2800" i="1" dirty="0">
                <a:latin typeface="Times New Roman" panose="02020603050405020304" pitchFamily="18" charset="0"/>
                <a:ea typeface="Times New Roman" panose="02020603050405020304" pitchFamily="18" charset="0"/>
                <a:cs typeface="Courier New" panose="02070309020205020404" pitchFamily="49" charset="0"/>
              </a:rPr>
              <a:t> </a:t>
            </a:r>
            <a:r>
              <a:rPr lang="en-US" sz="2800" i="1" dirty="0" err="1">
                <a:latin typeface="Times New Roman" panose="02020603050405020304" pitchFamily="18" charset="0"/>
                <a:ea typeface="Times New Roman" panose="02020603050405020304" pitchFamily="18" charset="0"/>
                <a:cs typeface="Courier New" panose="02070309020205020404" pitchFamily="49" charset="0"/>
              </a:rPr>
              <a:t>em</a:t>
            </a:r>
            <a:r>
              <a:rPr lang="en-US" sz="2800" i="1" dirty="0">
                <a:latin typeface="Times New Roman" panose="02020603050405020304" pitchFamily="18" charset="0"/>
                <a:ea typeface="Times New Roman" panose="02020603050405020304" pitchFamily="18" charset="0"/>
                <a:cs typeface="Courier New" panose="02070309020205020404" pitchFamily="49" charset="0"/>
              </a:rPr>
              <a:t> </a:t>
            </a:r>
            <a:r>
              <a:rPr lang="en-US" sz="2800" i="1" dirty="0" err="1">
                <a:latin typeface="Times New Roman" panose="02020603050405020304" pitchFamily="18" charset="0"/>
                <a:ea typeface="Times New Roman" panose="02020603050405020304" pitchFamily="18" charset="0"/>
                <a:cs typeface="Courier New" panose="02070309020205020404" pitchFamily="49" charset="0"/>
              </a:rPr>
              <a:t>sẽ</a:t>
            </a:r>
            <a:r>
              <a:rPr lang="en-US" sz="2800" i="1" dirty="0">
                <a:latin typeface="Times New Roman" panose="02020603050405020304" pitchFamily="18" charset="0"/>
                <a:ea typeface="Times New Roman" panose="02020603050405020304" pitchFamily="18" charset="0"/>
                <a:cs typeface="Courier New" panose="02070309020205020404" pitchFamily="49" charset="0"/>
              </a:rPr>
              <a:t> </a:t>
            </a:r>
            <a:r>
              <a:rPr lang="en-US" sz="2800" i="1" dirty="0" err="1">
                <a:latin typeface="Times New Roman" panose="02020603050405020304" pitchFamily="18" charset="0"/>
                <a:ea typeface="Times New Roman" panose="02020603050405020304" pitchFamily="18" charset="0"/>
                <a:cs typeface="Courier New" panose="02070309020205020404" pitchFamily="49" charset="0"/>
              </a:rPr>
              <a:t>đưa</a:t>
            </a:r>
            <a:r>
              <a:rPr lang="en-US" sz="2800" i="1" dirty="0">
                <a:latin typeface="Times New Roman" panose="02020603050405020304" pitchFamily="18" charset="0"/>
                <a:ea typeface="Times New Roman" panose="02020603050405020304" pitchFamily="18" charset="0"/>
                <a:cs typeface="Courier New" panose="02070309020205020404" pitchFamily="49" charset="0"/>
              </a:rPr>
              <a:t> ra </a:t>
            </a:r>
            <a:r>
              <a:rPr lang="en-US" sz="2800" i="1" dirty="0" err="1">
                <a:latin typeface="Times New Roman" panose="02020603050405020304" pitchFamily="18" charset="0"/>
                <a:ea typeface="Times New Roman" panose="02020603050405020304" pitchFamily="18" charset="0"/>
                <a:cs typeface="Courier New" panose="02070309020205020404" pitchFamily="49" charset="0"/>
              </a:rPr>
              <a:t>các</a:t>
            </a:r>
            <a:r>
              <a:rPr lang="en-US" sz="2800" i="1" dirty="0">
                <a:latin typeface="Times New Roman" panose="02020603050405020304" pitchFamily="18" charset="0"/>
                <a:ea typeface="Times New Roman" panose="02020603050405020304" pitchFamily="18" charset="0"/>
                <a:cs typeface="Courier New" panose="02070309020205020404" pitchFamily="49" charset="0"/>
              </a:rPr>
              <a:t> </a:t>
            </a:r>
            <a:r>
              <a:rPr lang="en-US" sz="2800" i="1" dirty="0" err="1">
                <a:latin typeface="Times New Roman" panose="02020603050405020304" pitchFamily="18" charset="0"/>
                <a:ea typeface="Times New Roman" panose="02020603050405020304" pitchFamily="18" charset="0"/>
                <a:cs typeface="Courier New" panose="02070309020205020404" pitchFamily="49" charset="0"/>
              </a:rPr>
              <a:t>biện</a:t>
            </a:r>
            <a:r>
              <a:rPr lang="en-US" sz="2800" i="1" dirty="0">
                <a:latin typeface="Times New Roman" panose="02020603050405020304" pitchFamily="18" charset="0"/>
                <a:ea typeface="Times New Roman" panose="02020603050405020304" pitchFamily="18" charset="0"/>
                <a:cs typeface="Courier New" panose="02070309020205020404" pitchFamily="49" charset="0"/>
              </a:rPr>
              <a:t> </a:t>
            </a:r>
            <a:r>
              <a:rPr lang="en-US" sz="2800" i="1" dirty="0" err="1">
                <a:latin typeface="Times New Roman" panose="02020603050405020304" pitchFamily="18" charset="0"/>
                <a:ea typeface="Times New Roman" panose="02020603050405020304" pitchFamily="18" charset="0"/>
                <a:cs typeface="Courier New" panose="02070309020205020404" pitchFamily="49" charset="0"/>
              </a:rPr>
              <a:t>pháp</a:t>
            </a:r>
            <a:r>
              <a:rPr lang="en-US" sz="2800" i="1" dirty="0">
                <a:latin typeface="Times New Roman" panose="02020603050405020304" pitchFamily="18" charset="0"/>
                <a:ea typeface="Times New Roman" panose="02020603050405020304" pitchFamily="18" charset="0"/>
                <a:cs typeface="Courier New" panose="02070309020205020404" pitchFamily="49" charset="0"/>
              </a:rPr>
              <a:t> </a:t>
            </a:r>
            <a:r>
              <a:rPr lang="en-US" sz="2800" i="1" dirty="0" err="1">
                <a:latin typeface="Times New Roman" panose="02020603050405020304" pitchFamily="18" charset="0"/>
                <a:ea typeface="Times New Roman" panose="02020603050405020304" pitchFamily="18" charset="0"/>
                <a:cs typeface="Courier New" panose="02070309020205020404" pitchFamily="49" charset="0"/>
              </a:rPr>
              <a:t>nào</a:t>
            </a:r>
            <a:r>
              <a:rPr lang="en-US" sz="2800" i="1" dirty="0">
                <a:latin typeface="Times New Roman" panose="02020603050405020304" pitchFamily="18" charset="0"/>
                <a:ea typeface="Times New Roman" panose="02020603050405020304" pitchFamily="18" charset="0"/>
                <a:cs typeface="Courier New" panose="02070309020205020404" pitchFamily="49" charset="0"/>
              </a:rPr>
              <a:t> </a:t>
            </a:r>
            <a:r>
              <a:rPr lang="en-US" sz="2800" i="1" dirty="0" err="1">
                <a:latin typeface="Times New Roman" panose="02020603050405020304" pitchFamily="18" charset="0"/>
                <a:ea typeface="Times New Roman" panose="02020603050405020304" pitchFamily="18" charset="0"/>
                <a:cs typeface="Courier New" panose="02070309020205020404" pitchFamily="49" charset="0"/>
              </a:rPr>
              <a:t>để</a:t>
            </a:r>
            <a:r>
              <a:rPr lang="en-US" sz="2800" i="1" dirty="0">
                <a:latin typeface="Times New Roman" panose="02020603050405020304" pitchFamily="18" charset="0"/>
                <a:ea typeface="Times New Roman" panose="02020603050405020304" pitchFamily="18" charset="0"/>
                <a:cs typeface="Courier New" panose="02070309020205020404" pitchFamily="49" charset="0"/>
              </a:rPr>
              <a:t> </a:t>
            </a:r>
            <a:r>
              <a:rPr lang="en-US" sz="2800" i="1" dirty="0" err="1">
                <a:latin typeface="Times New Roman" panose="02020603050405020304" pitchFamily="18" charset="0"/>
                <a:ea typeface="Times New Roman" panose="02020603050405020304" pitchFamily="18" charset="0"/>
                <a:cs typeface="Courier New" panose="02070309020205020404" pitchFamily="49" charset="0"/>
              </a:rPr>
              <a:t>cắt</a:t>
            </a:r>
            <a:r>
              <a:rPr lang="en-US" sz="2800" i="1" dirty="0">
                <a:latin typeface="Times New Roman" panose="02020603050405020304" pitchFamily="18" charset="0"/>
                <a:ea typeface="Times New Roman" panose="02020603050405020304" pitchFamily="18" charset="0"/>
                <a:cs typeface="Courier New" panose="02070309020205020404" pitchFamily="49" charset="0"/>
              </a:rPr>
              <a:t> </a:t>
            </a:r>
            <a:r>
              <a:rPr lang="en-US" sz="2800" i="1" dirty="0" err="1">
                <a:latin typeface="Times New Roman" panose="02020603050405020304" pitchFamily="18" charset="0"/>
                <a:ea typeface="Times New Roman" panose="02020603050405020304" pitchFamily="18" charset="0"/>
                <a:cs typeface="Courier New" panose="02070309020205020404" pitchFamily="49" charset="0"/>
              </a:rPr>
              <a:t>giảm</a:t>
            </a:r>
            <a:r>
              <a:rPr lang="en-US" sz="2800" i="1" dirty="0">
                <a:latin typeface="Times New Roman" panose="02020603050405020304" pitchFamily="18" charset="0"/>
                <a:ea typeface="Times New Roman" panose="02020603050405020304" pitchFamily="18" charset="0"/>
                <a:cs typeface="Courier New" panose="02070309020205020404" pitchFamily="49" charset="0"/>
              </a:rPr>
              <a:t> </a:t>
            </a:r>
            <a:r>
              <a:rPr lang="en-US" sz="2800" i="1" dirty="0" err="1">
                <a:latin typeface="Times New Roman" panose="02020603050405020304" pitchFamily="18" charset="0"/>
                <a:ea typeface="Times New Roman" panose="02020603050405020304" pitchFamily="18" charset="0"/>
                <a:cs typeface="Courier New" panose="02070309020205020404" pitchFamily="49" charset="0"/>
              </a:rPr>
              <a:t>lượng</a:t>
            </a:r>
            <a:r>
              <a:rPr lang="en-US" sz="2800" i="1" dirty="0">
                <a:latin typeface="Times New Roman" panose="02020603050405020304" pitchFamily="18" charset="0"/>
                <a:ea typeface="Times New Roman" panose="02020603050405020304" pitchFamily="18" charset="0"/>
                <a:cs typeface="Courier New" panose="02070309020205020404" pitchFamily="49" charset="0"/>
              </a:rPr>
              <a:t> </a:t>
            </a:r>
            <a:r>
              <a:rPr lang="en-US" sz="2800" i="1" dirty="0" err="1">
                <a:latin typeface="Times New Roman" panose="02020603050405020304" pitchFamily="18" charset="0"/>
                <a:ea typeface="Times New Roman" panose="02020603050405020304" pitchFamily="18" charset="0"/>
                <a:cs typeface="Courier New" panose="02070309020205020404" pitchFamily="49" charset="0"/>
              </a:rPr>
              <a:t>phát</a:t>
            </a:r>
            <a:r>
              <a:rPr lang="en-US" sz="2800" i="1" dirty="0">
                <a:latin typeface="Times New Roman" panose="02020603050405020304" pitchFamily="18" charset="0"/>
                <a:ea typeface="Times New Roman" panose="02020603050405020304" pitchFamily="18" charset="0"/>
                <a:cs typeface="Courier New" panose="02070309020205020404" pitchFamily="49" charset="0"/>
              </a:rPr>
              <a:t> </a:t>
            </a:r>
            <a:r>
              <a:rPr lang="en-US" sz="2800" i="1" dirty="0" err="1">
                <a:latin typeface="Times New Roman" panose="02020603050405020304" pitchFamily="18" charset="0"/>
                <a:ea typeface="Times New Roman" panose="02020603050405020304" pitchFamily="18" charset="0"/>
                <a:cs typeface="Courier New" panose="02070309020205020404" pitchFamily="49" charset="0"/>
              </a:rPr>
              <a:t>thải</a:t>
            </a:r>
            <a:r>
              <a:rPr lang="en-US" sz="2800" i="1" dirty="0">
                <a:latin typeface="Times New Roman" panose="02020603050405020304" pitchFamily="18" charset="0"/>
                <a:ea typeface="Times New Roman" panose="02020603050405020304" pitchFamily="18" charset="0"/>
                <a:cs typeface="Courier New" panose="02070309020205020404" pitchFamily="49" charset="0"/>
              </a:rPr>
              <a:t> </a:t>
            </a:r>
            <a:r>
              <a:rPr lang="en-US" sz="2800" i="1" dirty="0" err="1">
                <a:latin typeface="Times New Roman" panose="02020603050405020304" pitchFamily="18" charset="0"/>
                <a:ea typeface="Times New Roman" panose="02020603050405020304" pitchFamily="18" charset="0"/>
                <a:cs typeface="Courier New" panose="02070309020205020404" pitchFamily="49" charset="0"/>
              </a:rPr>
              <a:t>khí</a:t>
            </a:r>
            <a:r>
              <a:rPr lang="en-US" sz="2800" i="1" dirty="0">
                <a:latin typeface="Times New Roman" panose="02020603050405020304" pitchFamily="18" charset="0"/>
                <a:ea typeface="Times New Roman" panose="02020603050405020304" pitchFamily="18" charset="0"/>
                <a:cs typeface="Courier New" panose="02070309020205020404" pitchFamily="49" charset="0"/>
              </a:rPr>
              <a:t> </a:t>
            </a:r>
            <a:r>
              <a:rPr lang="en-US" sz="2800" i="1" dirty="0" err="1">
                <a:latin typeface="Times New Roman" panose="02020603050405020304" pitchFamily="18" charset="0"/>
                <a:ea typeface="Times New Roman" panose="02020603050405020304" pitchFamily="18" charset="0"/>
                <a:cs typeface="Courier New" panose="02070309020205020404" pitchFamily="49" charset="0"/>
              </a:rPr>
              <a:t>cac</a:t>
            </a:r>
            <a:r>
              <a:rPr lang="en-US" sz="2800" i="1" dirty="0">
                <a:latin typeface="Times New Roman" panose="02020603050405020304" pitchFamily="18" charset="0"/>
                <a:ea typeface="Times New Roman" panose="02020603050405020304" pitchFamily="18" charset="0"/>
                <a:cs typeface="Courier New" panose="02070309020205020404" pitchFamily="49" charset="0"/>
              </a:rPr>
              <a:t>-bon </a:t>
            </a:r>
            <a:r>
              <a:rPr lang="en-US" sz="2800" i="1" dirty="0" err="1">
                <a:latin typeface="Times New Roman" panose="02020603050405020304" pitchFamily="18" charset="0"/>
                <a:ea typeface="Times New Roman" panose="02020603050405020304" pitchFamily="18" charset="0"/>
                <a:cs typeface="Courier New" panose="02070309020205020404" pitchFamily="49" charset="0"/>
              </a:rPr>
              <a:t>vào</a:t>
            </a:r>
            <a:r>
              <a:rPr lang="en-US" sz="2800" i="1" dirty="0">
                <a:latin typeface="Times New Roman" panose="02020603050405020304" pitchFamily="18" charset="0"/>
                <a:ea typeface="Times New Roman" panose="02020603050405020304" pitchFamily="18" charset="0"/>
                <a:cs typeface="Courier New" panose="02070309020205020404" pitchFamily="49" charset="0"/>
              </a:rPr>
              <a:t> </a:t>
            </a:r>
            <a:r>
              <a:rPr lang="en-US" sz="2800" i="1" dirty="0" err="1">
                <a:latin typeface="Times New Roman" panose="02020603050405020304" pitchFamily="18" charset="0"/>
                <a:ea typeface="Times New Roman" panose="02020603050405020304" pitchFamily="18" charset="0"/>
                <a:cs typeface="Courier New" panose="02070309020205020404" pitchFamily="49" charset="0"/>
              </a:rPr>
              <a:t>trong</a:t>
            </a:r>
            <a:r>
              <a:rPr lang="en-US" sz="2800" i="1" dirty="0">
                <a:latin typeface="Times New Roman" panose="02020603050405020304" pitchFamily="18" charset="0"/>
                <a:ea typeface="Times New Roman" panose="02020603050405020304" pitchFamily="18" charset="0"/>
                <a:cs typeface="Courier New" panose="02070309020205020404" pitchFamily="49" charset="0"/>
              </a:rPr>
              <a:t> </a:t>
            </a:r>
            <a:r>
              <a:rPr lang="en-US" sz="2800" i="1" dirty="0" err="1">
                <a:latin typeface="Times New Roman" panose="02020603050405020304" pitchFamily="18" charset="0"/>
                <a:ea typeface="Times New Roman" panose="02020603050405020304" pitchFamily="18" charset="0"/>
                <a:cs typeface="Courier New" panose="02070309020205020404" pitchFamily="49" charset="0"/>
              </a:rPr>
              <a:t>khí</a:t>
            </a:r>
            <a:r>
              <a:rPr lang="en-US" sz="2800" i="1" dirty="0">
                <a:latin typeface="Times New Roman" panose="02020603050405020304" pitchFamily="18" charset="0"/>
                <a:ea typeface="Times New Roman" panose="02020603050405020304" pitchFamily="18" charset="0"/>
                <a:cs typeface="Courier New" panose="02070309020205020404" pitchFamily="49" charset="0"/>
              </a:rPr>
              <a:t> </a:t>
            </a:r>
            <a:r>
              <a:rPr lang="en-US" sz="2800" i="1" dirty="0" err="1">
                <a:latin typeface="Times New Roman" panose="02020603050405020304" pitchFamily="18" charset="0"/>
                <a:ea typeface="Times New Roman" panose="02020603050405020304" pitchFamily="18" charset="0"/>
                <a:cs typeface="Courier New" panose="02070309020205020404" pitchFamily="49" charset="0"/>
              </a:rPr>
              <a:t>quyển</a:t>
            </a:r>
            <a:r>
              <a:rPr lang="en-US" sz="2800" i="1" dirty="0">
                <a:latin typeface="Times New Roman" panose="02020603050405020304" pitchFamily="18" charset="0"/>
                <a:ea typeface="Times New Roman" panose="02020603050405020304" pitchFamily="18" charset="0"/>
                <a:cs typeface="Courier New" panose="02070309020205020404" pitchFamily="49" charset="0"/>
              </a:rPr>
              <a:t>?</a:t>
            </a:r>
            <a:endParaRPr lang="en-US" sz="2800" i="1" dirty="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Image result for Háº N HÃN á» tÃY NGUYÃN"/>
          <p:cNvPicPr>
            <a:picLocks noChangeAspect="1" noChangeArrowheads="1"/>
          </p:cNvPicPr>
          <p:nvPr/>
        </p:nvPicPr>
        <p:blipFill rotWithShape="1">
          <a:blip r:embed="rId2">
            <a:extLst>
              <a:ext uri="{28A0092B-C50C-407E-A947-70E740481C1C}">
                <a14:useLocalDpi xmlns:a14="http://schemas.microsoft.com/office/drawing/2010/main" val="0"/>
              </a:ext>
            </a:extLst>
          </a:blip>
          <a:srcRect l="7149" r="-1" b="-1"/>
          <a:stretch>
            <a:fillRect/>
          </a:stretch>
        </p:blipFill>
        <p:spPr bwMode="auto">
          <a:xfrm>
            <a:off x="241297" y="321732"/>
            <a:ext cx="4296411" cy="3079194"/>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image.congan.com.vn/thumbnail/CATP-480-2015-11-13/Tay-nguyen-han-han1.jpg"/>
          <p:cNvPicPr>
            <a:picLocks noChangeAspect="1" noChangeArrowheads="1"/>
          </p:cNvPicPr>
          <p:nvPr/>
        </p:nvPicPr>
        <p:blipFill rotWithShape="1">
          <a:blip r:embed="rId3">
            <a:extLst>
              <a:ext uri="{28A0092B-C50C-407E-A947-70E740481C1C}">
                <a14:useLocalDpi xmlns:a14="http://schemas.microsoft.com/office/drawing/2010/main" val="0"/>
              </a:ext>
            </a:extLst>
          </a:blip>
          <a:srcRect l="12050" r="3348" b="-2"/>
          <a:stretch>
            <a:fillRect/>
          </a:stretch>
        </p:blipFill>
        <p:spPr bwMode="auto">
          <a:xfrm>
            <a:off x="241297" y="3489158"/>
            <a:ext cx="4296411" cy="3047107"/>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Image result for báº£n Äá» thiÃªn tai á» TÃ¢y NguyÃªn"/>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281" b="-2"/>
          <a:stretch>
            <a:fillRect/>
          </a:stretch>
        </p:blipFill>
        <p:spPr bwMode="auto">
          <a:xfrm>
            <a:off x="4606292" y="321732"/>
            <a:ext cx="4296410" cy="6214533"/>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1"/>
          <p:cNvSpPr txBox="1"/>
          <p:nvPr/>
        </p:nvSpPr>
        <p:spPr>
          <a:xfrm>
            <a:off x="763270" y="139700"/>
            <a:ext cx="7174865" cy="829945"/>
          </a:xfrm>
          <a:prstGeom prst="rect">
            <a:avLst/>
          </a:prstGeom>
          <a:noFill/>
        </p:spPr>
        <p:txBody>
          <a:bodyPr wrap="square" rtlCol="0">
            <a:spAutoFit/>
          </a:bodyPr>
          <a:lstStyle/>
          <a:p>
            <a:pPr algn="ctr"/>
            <a:r>
              <a:rPr lang="en-US" sz="2400" b="1">
                <a:latin typeface="Times New Roman" panose="02020603050405020304" pitchFamily="18" charset="0"/>
                <a:cs typeface="Times New Roman" panose="02020603050405020304" pitchFamily="18" charset="0"/>
              </a:rPr>
              <a:t>Bài 59: KHÔI PHỤC MÔI TRƯỜNG VÀ GIỮ GÌN </a:t>
            </a:r>
            <a:r>
              <a:rPr lang="vi-VN" altLang="en-US" sz="2400" b="1">
                <a:latin typeface="Times New Roman" panose="02020603050405020304" pitchFamily="18" charset="0"/>
                <a:cs typeface="Times New Roman" panose="02020603050405020304" pitchFamily="18" charset="0"/>
              </a:rPr>
              <a:t>T</a:t>
            </a:r>
            <a:r>
              <a:rPr lang="en-US" sz="2400" b="1">
                <a:latin typeface="Times New Roman" panose="02020603050405020304" pitchFamily="18" charset="0"/>
                <a:cs typeface="Times New Roman" panose="02020603050405020304" pitchFamily="18" charset="0"/>
              </a:rPr>
              <a:t>HIÊN NHIÊN HOANG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986750" y="5364725"/>
            <a:ext cx="3915950" cy="1344975"/>
          </a:xfrm>
          <a:prstGeom prst="rect">
            <a:avLst/>
          </a:prstGeom>
          <a:solidFill>
            <a:schemeClr val="accent6">
              <a:lumMod val="20000"/>
              <a:lumOff val="80000"/>
            </a:schemeClr>
          </a:solidFill>
        </p:spPr>
        <p:txBody>
          <a:bodyPr vert="horz" lIns="91440" tIns="45720" rIns="91440" bIns="45720" rtlCol="0" anchor="ctr">
            <a:normAutofit/>
          </a:bodyPr>
          <a:lstStyle/>
          <a:p>
            <a:pPr algn="ctr">
              <a:lnSpc>
                <a:spcPct val="90000"/>
              </a:lnSpc>
              <a:spcBef>
                <a:spcPct val="0"/>
              </a:spcBef>
              <a:spcAft>
                <a:spcPts val="600"/>
              </a:spcAft>
            </a:pPr>
            <a:r>
              <a:rPr lang="en-US" sz="3500" b="1" kern="1200" dirty="0">
                <a:solidFill>
                  <a:schemeClr val="tx1"/>
                </a:solidFill>
                <a:latin typeface="+mj-lt"/>
                <a:ea typeface="+mj-ea"/>
                <a:cs typeface="+mj-cs"/>
              </a:rPr>
              <a:t>     PP ĐÓNG VAI</a:t>
            </a:r>
          </a:p>
        </p:txBody>
      </p:sp>
      <p:pic>
        <p:nvPicPr>
          <p:cNvPr id="7" name="Picture 6"/>
          <p:cNvPicPr>
            <a:picLocks noChangeAspect="1"/>
          </p:cNvPicPr>
          <p:nvPr/>
        </p:nvPicPr>
        <p:blipFill>
          <a:blip r:embed="rId2"/>
          <a:stretch>
            <a:fillRect/>
          </a:stretch>
        </p:blipFill>
        <p:spPr>
          <a:xfrm>
            <a:off x="113594" y="307691"/>
            <a:ext cx="4321045" cy="6402009"/>
          </a:xfrm>
          <a:prstGeom prst="rect">
            <a:avLst/>
          </a:prstGeom>
        </p:spPr>
      </p:pic>
      <p:sp>
        <p:nvSpPr>
          <p:cNvPr id="3" name="Content Placeholder 2"/>
          <p:cNvSpPr>
            <a:spLocks noGrp="1"/>
          </p:cNvSpPr>
          <p:nvPr>
            <p:ph sz="quarter" idx="13"/>
          </p:nvPr>
        </p:nvSpPr>
        <p:spPr>
          <a:xfrm>
            <a:off x="4986751" y="464429"/>
            <a:ext cx="3915949" cy="4717172"/>
          </a:xfrm>
          <a:solidFill>
            <a:schemeClr val="accent3">
              <a:lumMod val="20000"/>
              <a:lumOff val="80000"/>
            </a:schemeClr>
          </a:solidFill>
        </p:spPr>
        <p:txBody>
          <a:bodyPr vert="horz" lIns="91440" tIns="45720" rIns="91440" bIns="45720" rtlCol="0">
            <a:normAutofit fontScale="92500" lnSpcReduction="10000"/>
          </a:bodyPr>
          <a:lstStyle/>
          <a:p>
            <a:pPr marL="0" indent="0" algn="just">
              <a:lnSpc>
                <a:spcPct val="90000"/>
              </a:lnSpc>
              <a:buNone/>
            </a:pPr>
            <a:r>
              <a:rPr lang="en-US" sz="4000" dirty="0" err="1">
                <a:latin typeface="Times New Roman" panose="02020603050405020304" pitchFamily="18" charset="0"/>
                <a:cs typeface="Times New Roman" panose="02020603050405020304" pitchFamily="18" charset="0"/>
              </a:rPr>
              <a:t>Nếu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em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a:t>
            </a:r>
            <a:r>
              <a:rPr lang="en-US" sz="4000" b="1" dirty="0">
                <a:solidFill>
                  <a:srgbClr val="FF0000"/>
                </a:solidFill>
                <a:latin typeface="Times New Roman" panose="02020603050405020304" pitchFamily="18" charset="0"/>
                <a:cs typeface="Times New Roman" panose="02020603050405020304" pitchFamily="18" charset="0"/>
              </a:rPr>
              <a:t>Tr</a:t>
            </a:r>
            <a:r>
              <a:rPr lang="vi-VN" sz="4000" b="1" dirty="0">
                <a:solidFill>
                  <a:srgbClr val="FF0000"/>
                </a:solidFill>
                <a:latin typeface="Times New Roman" panose="02020603050405020304" pitchFamily="18" charset="0"/>
                <a:cs typeface="Times New Roman" panose="02020603050405020304" pitchFamily="18" charset="0"/>
              </a:rPr>
              <a:t>ư</a:t>
            </a:r>
            <a:r>
              <a:rPr lang="en-US" sz="4000" b="1" dirty="0" err="1">
                <a:solidFill>
                  <a:srgbClr val="FF0000"/>
                </a:solidFill>
                <a:latin typeface="Times New Roman" panose="02020603050405020304" pitchFamily="18" charset="0"/>
                <a:cs typeface="Times New Roman" panose="02020603050405020304" pitchFamily="18" charset="0"/>
              </a:rPr>
              <a:t>ởng</a:t>
            </a:r>
            <a:r>
              <a:rPr lang="en-US" sz="4000" b="1" dirty="0">
                <a:solidFill>
                  <a:srgbClr val="FF0000"/>
                </a:solidFill>
                <a:latin typeface="Times New Roman" panose="02020603050405020304" pitchFamily="18" charset="0"/>
                <a:cs typeface="Times New Roman" panose="02020603050405020304" pitchFamily="18" charset="0"/>
              </a:rPr>
              <a:t> ban </a:t>
            </a:r>
            <a:r>
              <a:rPr lang="en-US" sz="4000" b="1" dirty="0" err="1">
                <a:solidFill>
                  <a:srgbClr val="FF0000"/>
                </a:solidFill>
                <a:latin typeface="Times New Roman" panose="02020603050405020304" pitchFamily="18" charset="0"/>
                <a:cs typeface="Times New Roman" panose="02020603050405020304" pitchFamily="18" charset="0"/>
              </a:rPr>
              <a:t>chỉ</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đạo</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phòng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chống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thiên</a:t>
            </a:r>
            <a:r>
              <a:rPr lang="en-US" sz="4000" b="1" dirty="0">
                <a:solidFill>
                  <a:srgbClr val="FF0000"/>
                </a:solidFill>
                <a:latin typeface="Times New Roman" panose="02020603050405020304" pitchFamily="18" charset="0"/>
                <a:cs typeface="Times New Roman" panose="02020603050405020304" pitchFamily="18" charset="0"/>
              </a:rPr>
              <a:t> tai </a:t>
            </a:r>
            <a:r>
              <a:rPr lang="en-US" sz="4000" b="1" dirty="0" err="1">
                <a:solidFill>
                  <a:srgbClr val="FF0000"/>
                </a:solidFill>
                <a:latin typeface="Times New Roman" panose="02020603050405020304" pitchFamily="18" charset="0"/>
                <a:cs typeface="Times New Roman" panose="02020603050405020304" pitchFamily="18" charset="0"/>
              </a:rPr>
              <a:t>của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các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tỉnh</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Tây</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Nguyên</a:t>
            </a:r>
            <a:r>
              <a:rPr lang="en-US" sz="4000" dirty="0">
                <a:latin typeface="Times New Roman" panose="02020603050405020304" pitchFamily="18" charset="0"/>
                <a:cs typeface="Times New Roman" panose="02020603050405020304" pitchFamily="18" charset="0"/>
              </a:rPr>
              <a:t>,</a:t>
            </a:r>
            <a:r>
              <a:rPr lang="en-US" sz="4000" dirty="0" err="1">
                <a:latin typeface="Times New Roman" panose="02020603050405020304" pitchFamily="18" charset="0"/>
                <a:cs typeface="Times New Roman" panose="02020603050405020304" pitchFamily="18" charset="0"/>
              </a:rPr>
              <a:t>em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sẽ</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quan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tâm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tới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những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vấn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đề</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nào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giảm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thiểu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thiệt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hại</a:t>
            </a:r>
            <a:r>
              <a:rPr lang="en-US" sz="4000" dirty="0">
                <a:latin typeface="Times New Roman" panose="02020603050405020304" pitchFamily="18" charset="0"/>
                <a:cs typeface="Times New Roman" panose="02020603050405020304" pitchFamily="18" charset="0"/>
              </a:rPr>
              <a:t> do </a:t>
            </a:r>
            <a:r>
              <a:rPr lang="en-US" sz="4000" dirty="0" err="1">
                <a:latin typeface="Times New Roman" panose="02020603050405020304" pitchFamily="18" charset="0"/>
                <a:cs typeface="Times New Roman" panose="02020603050405020304" pitchFamily="18" charset="0"/>
              </a:rPr>
              <a:t>hạn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hán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gây</a:t>
            </a:r>
            <a:r>
              <a:rPr lang="en-US" sz="4000" dirty="0">
                <a:latin typeface="Times New Roman" panose="02020603050405020304" pitchFamily="18" charset="0"/>
                <a:cs typeface="Times New Roman" panose="02020603050405020304" pitchFamily="18" charset="0"/>
              </a:rPr>
              <a:t> ra </a:t>
            </a:r>
            <a:r>
              <a:rPr lang="en-US" sz="4000" dirty="0" err="1">
                <a:latin typeface="Times New Roman" panose="02020603050405020304" pitchFamily="18" charset="0"/>
                <a:cs typeface="Times New Roman" panose="02020603050405020304" pitchFamily="18" charset="0"/>
              </a:rPr>
              <a:t>đối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với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vùng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này</a:t>
            </a:r>
            <a:r>
              <a:rPr lang="en-US" sz="40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1540" y="421640"/>
            <a:ext cx="7630795" cy="521970"/>
          </a:xfrm>
          <a:prstGeom prst="rect">
            <a:avLst/>
          </a:prstGeom>
          <a:noFill/>
        </p:spPr>
        <p:txBody>
          <a:bodyPr wrap="square" rtlCol="0">
            <a:spAutoFit/>
          </a:bodyPr>
          <a:lstStyle/>
          <a:p>
            <a:r>
              <a:rPr lang="en-US" sz="2800" dirty="0" smtClean="0">
                <a:solidFill>
                  <a:srgbClr val="FF0000"/>
                </a:solidFill>
                <a:latin typeface="Times New Roman" panose="02020603050405020304" pitchFamily="18" charset="0"/>
                <a:cs typeface="Times New Roman" panose="02020603050405020304" pitchFamily="18" charset="0"/>
              </a:rPr>
              <a:t>* PHƯƠNG PHÁP DẠY HỌC THEO DỰ ÁN</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624840" y="1219200"/>
            <a:ext cx="7391400" cy="4399915"/>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dạy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về</a:t>
            </a:r>
            <a:r>
              <a:rPr lang="en-US" sz="2800" dirty="0" smtClean="0">
                <a:latin typeface="Times New Roman" panose="02020603050405020304" pitchFamily="18" charset="0"/>
                <a:cs typeface="Times New Roman" panose="02020603050405020304" pitchFamily="18" charset="0"/>
              </a:rPr>
              <a:t> CÔNG NGHỆ TẾ BÀO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CÔNG NGHỆ GEN </a:t>
            </a:r>
          </a:p>
          <a:p>
            <a:r>
              <a:rPr lang="en-US" sz="2800" dirty="0" smtClean="0">
                <a:latin typeface="Times New Roman" panose="02020603050405020304" pitchFamily="18" charset="0"/>
                <a:cs typeface="Times New Roman" panose="02020603050405020304" pitchFamily="18" charset="0"/>
              </a:rPr>
              <a:t>Cho </a:t>
            </a:r>
            <a:r>
              <a:rPr lang="en-US" sz="2800" dirty="0" err="1" smtClean="0">
                <a:latin typeface="Times New Roman" panose="02020603050405020304" pitchFamily="18" charset="0"/>
                <a:cs typeface="Times New Roman" panose="02020603050405020304" pitchFamily="18" charset="0"/>
              </a:rPr>
              <a:t>học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sinh</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t>
            </a:r>
            <a:r>
              <a:rPr lang="en-US" sz="2800" dirty="0" err="1" smtClean="0">
                <a:latin typeface="Times New Roman" panose="02020603050405020304" pitchFamily="18" charset="0"/>
                <a:cs typeface="Times New Roman" panose="02020603050405020304" pitchFamily="18" charset="0"/>
              </a:rPr>
              <a:t>iều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về</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thành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tựu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nghệ</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tế</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bào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nghệ</a:t>
            </a:r>
            <a:r>
              <a:rPr lang="en-US" sz="2800" dirty="0" smtClean="0">
                <a:latin typeface="Times New Roman" panose="02020603050405020304" pitchFamily="18" charset="0"/>
                <a:cs typeface="Times New Roman" panose="02020603050405020304" pitchFamily="18" charset="0"/>
              </a:rPr>
              <a:t> gen?</a:t>
            </a:r>
          </a:p>
          <a:p>
            <a:r>
              <a:rPr lang="en-US" sz="2800" dirty="0" err="1" smtClean="0">
                <a:latin typeface="Times New Roman" panose="02020603050405020304" pitchFamily="18" charset="0"/>
                <a:cs typeface="Times New Roman" panose="02020603050405020304" pitchFamily="18" charset="0"/>
              </a:rPr>
              <a:t>Dự</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án</a:t>
            </a:r>
            <a:r>
              <a:rPr lang="en-US" sz="2800" dirty="0" smtClean="0">
                <a:latin typeface="Times New Roman" panose="02020603050405020304" pitchFamily="18" charset="0"/>
                <a:cs typeface="Times New Roman" panose="02020603050405020304" pitchFamily="18" charset="0"/>
              </a:rPr>
              <a:t>: “ </a:t>
            </a:r>
            <a:r>
              <a:rPr lang="en-US" sz="2800" dirty="0" err="1" smtClean="0">
                <a:latin typeface="Times New Roman" panose="02020603050405020304" pitchFamily="18" charset="0"/>
                <a:cs typeface="Times New Roman" panose="02020603050405020304" pitchFamily="18" charset="0"/>
              </a:rPr>
              <a:t>Tìm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hiểu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về</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gen?</a:t>
            </a:r>
          </a:p>
          <a:p>
            <a:pPr marL="514350" indent="-514350">
              <a:buAutoNum type="arabicPeriod"/>
            </a:pPr>
            <a:r>
              <a:rPr lang="en-US" sz="2800" dirty="0" err="1" smtClean="0">
                <a:latin typeface="Times New Roman" panose="02020603050405020304" pitchFamily="18" charset="0"/>
                <a:cs typeface="Times New Roman" panose="02020603050405020304" pitchFamily="18" charset="0"/>
              </a:rPr>
              <a:t>Xác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đinh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chủ</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đề</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Mỗi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nhóm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chọn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một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lĩnh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vực</a:t>
            </a:r>
            <a:r>
              <a:rPr lang="en-US" sz="2800" dirty="0" smtClean="0">
                <a:latin typeface="Times New Roman" panose="02020603050405020304" pitchFamily="18" charset="0"/>
                <a:cs typeface="Times New Roman" panose="02020603050405020304" pitchFamily="18" charset="0"/>
              </a:rPr>
              <a:t> </a:t>
            </a:r>
          </a:p>
          <a:p>
            <a:r>
              <a:rPr lang="en-US" sz="2800" dirty="0" smtClean="0">
                <a:latin typeface="Times New Roman" panose="02020603050405020304" pitchFamily="18" charset="0"/>
                <a:cs typeface="Times New Roman" panose="02020603050405020304" pitchFamily="18" charset="0"/>
              </a:rPr>
              <a:t>2. Kế </a:t>
            </a:r>
            <a:r>
              <a:rPr lang="en-US" sz="2800" dirty="0" err="1" smtClean="0">
                <a:latin typeface="Times New Roman" panose="02020603050405020304" pitchFamily="18" charset="0"/>
                <a:cs typeface="Times New Roman" panose="02020603050405020304" pitchFamily="18" charset="0"/>
              </a:rPr>
              <a:t>họach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thực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hiện</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a:t>
            </a:r>
            <a:r>
              <a:rPr lang="en-US" sz="2800" dirty="0" err="1" smtClean="0">
                <a:latin typeface="Times New Roman" panose="02020603050405020304" pitchFamily="18" charset="0"/>
                <a:cs typeface="Times New Roman" panose="02020603050405020304" pitchFamily="18" charset="0"/>
              </a:rPr>
              <a:t>Mục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đích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việc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tìm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hiểu</a:t>
            </a:r>
            <a:endParaRPr lang="en-US" sz="2800" dirty="0" smtClean="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609600"/>
            <a:ext cx="8153400" cy="483108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Thực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trạng</a:t>
            </a:r>
            <a:endParaRPr lang="en-US" sz="2800" dirty="0" smtClean="0">
              <a:latin typeface="Times New Roman" panose="02020603050405020304" pitchFamily="18" charset="0"/>
              <a:cs typeface="Times New Roman" panose="02020603050405020304" pitchFamily="18" charset="0"/>
            </a:endParaRPr>
          </a:p>
          <a:p>
            <a:pPr marL="457200" indent="-457200">
              <a:buFontTx/>
              <a:buChar char="-"/>
            </a:pPr>
            <a:r>
              <a:rPr lang="en-US" sz="2800" dirty="0" err="1" smtClean="0">
                <a:latin typeface="Times New Roman" panose="02020603050405020304" pitchFamily="18" charset="0"/>
                <a:cs typeface="Times New Roman" panose="02020603050405020304" pitchFamily="18" charset="0"/>
              </a:rPr>
              <a:t>Giải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pháp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chế</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thực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trạng</a:t>
            </a:r>
            <a:endParaRPr lang="en-US" sz="2800" dirty="0" smtClean="0">
              <a:latin typeface="Times New Roman" panose="02020603050405020304" pitchFamily="18" charset="0"/>
              <a:cs typeface="Times New Roman" panose="02020603050405020304" pitchFamily="18" charset="0"/>
            </a:endParaRPr>
          </a:p>
          <a:p>
            <a:pPr marL="457200" indent="-457200">
              <a:buFontTx/>
              <a:buChar char="-"/>
            </a:pPr>
            <a:r>
              <a:rPr lang="en-US" sz="2800" dirty="0" err="1" smtClean="0">
                <a:latin typeface="Times New Roman" panose="02020603050405020304" pitchFamily="18" charset="0"/>
                <a:cs typeface="Times New Roman" panose="02020603050405020304" pitchFamily="18" charset="0"/>
              </a:rPr>
              <a:t>Thời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gian</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3.Thực </a:t>
            </a:r>
            <a:r>
              <a:rPr lang="en-US" sz="2800" dirty="0" err="1" smtClean="0">
                <a:latin typeface="Times New Roman" panose="02020603050405020304" pitchFamily="18" charset="0"/>
                <a:cs typeface="Times New Roman" panose="02020603050405020304" pitchFamily="18" charset="0"/>
              </a:rPr>
              <a:t>hiện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dự</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thông</a:t>
            </a:r>
            <a:r>
              <a:rPr lang="en-US" sz="2800" dirty="0" smtClean="0">
                <a:latin typeface="Times New Roman" panose="02020603050405020304" pitchFamily="18" charset="0"/>
                <a:cs typeface="Times New Roman" panose="02020603050405020304" pitchFamily="18" charset="0"/>
              </a:rPr>
              <a:t> tin </a:t>
            </a:r>
            <a:r>
              <a:rPr lang="en-US" sz="2800" dirty="0" err="1" smtClean="0">
                <a:latin typeface="Times New Roman" panose="02020603050405020304" pitchFamily="18" charset="0"/>
                <a:cs typeface="Times New Roman" panose="02020603050405020304" pitchFamily="18" charset="0"/>
              </a:rPr>
              <a:t>thu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thập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viết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báo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cáo</a:t>
            </a:r>
            <a:endParaRPr lang="en-US" sz="2800" dirty="0" smtClean="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4</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Giới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thiệu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sản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phẩm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bài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viết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tranh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ảnh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tờ</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tuyên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truyền</a:t>
            </a:r>
            <a:r>
              <a:rPr lang="en-US" sz="2800" dirty="0" smtClean="0">
                <a:latin typeface="Times New Roman" panose="02020603050405020304" pitchFamily="18" charset="0"/>
                <a:cs typeface="Times New Roman" panose="02020603050405020304" pitchFamily="18" charset="0"/>
              </a:rPr>
              <a:t>,…</a:t>
            </a:r>
          </a:p>
          <a:p>
            <a:r>
              <a:rPr lang="en-US" sz="2800" dirty="0" smtClean="0">
                <a:latin typeface="Times New Roman" panose="02020603050405020304" pitchFamily="18" charset="0"/>
                <a:cs typeface="Times New Roman" panose="02020603050405020304" pitchFamily="18" charset="0"/>
              </a:rPr>
              <a:t>5. </a:t>
            </a:r>
            <a:r>
              <a:rPr lang="en-US" sz="2800" dirty="0" err="1" smtClean="0">
                <a:latin typeface="Times New Roman" panose="02020603050405020304" pitchFamily="18" charset="0"/>
                <a:cs typeface="Times New Roman" panose="02020603050405020304" pitchFamily="18" charset="0"/>
              </a:rPr>
              <a:t>Đánh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giá</a:t>
            </a:r>
            <a:r>
              <a:rPr lang="en-US" sz="2800" dirty="0" smtClean="0">
                <a:latin typeface="Times New Roman" panose="02020603050405020304" pitchFamily="18" charset="0"/>
                <a:cs typeface="Times New Roman" panose="02020603050405020304" pitchFamily="18" charset="0"/>
              </a:rPr>
              <a:t>: </a:t>
            </a:r>
          </a:p>
          <a:p>
            <a:pPr marL="457200" indent="-457200">
              <a:buFontTx/>
              <a:buChar char="-"/>
            </a:pPr>
            <a:r>
              <a:rPr lang="en-US" sz="2800" dirty="0" err="1" smtClean="0">
                <a:latin typeface="Times New Roman" panose="02020603050405020304" pitchFamily="18" charset="0"/>
                <a:cs typeface="Times New Roman" panose="02020603050405020304" pitchFamily="18" charset="0"/>
              </a:rPr>
              <a:t>Tổ</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chức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cho</a:t>
            </a:r>
            <a:r>
              <a:rPr lang="en-US" sz="2800" dirty="0" smtClean="0">
                <a:latin typeface="Times New Roman" panose="02020603050405020304" pitchFamily="18" charset="0"/>
                <a:cs typeface="Times New Roman" panose="02020603050405020304" pitchFamily="18" charset="0"/>
              </a:rPr>
              <a:t> HS </a:t>
            </a:r>
            <a:r>
              <a:rPr lang="en-US" sz="2800" dirty="0" err="1" smtClean="0">
                <a:latin typeface="Times New Roman" panose="02020603050405020304" pitchFamily="18" charset="0"/>
                <a:cs typeface="Times New Roman" panose="02020603050405020304" pitchFamily="18" charset="0"/>
              </a:rPr>
              <a:t>tự</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đánh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đánh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lẫn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nhau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về</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kết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việc</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-GV </a:t>
            </a:r>
            <a:r>
              <a:rPr lang="en-US" sz="2800" dirty="0" err="1" smtClean="0">
                <a:latin typeface="Times New Roman" panose="02020603050405020304" pitchFamily="18" charset="0"/>
                <a:cs typeface="Times New Roman" panose="02020603050405020304" pitchFamily="18" charset="0"/>
              </a:rPr>
              <a:t>tổng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kết</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320040" y="224155"/>
            <a:ext cx="6537960" cy="82994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Một số hình ảnh về HS thực hiện báo cáo tổng kết</a:t>
            </a:r>
          </a:p>
          <a:p>
            <a:r>
              <a:rPr lang="en-US" sz="2400">
                <a:latin typeface="Times New Roman" panose="02020603050405020304" pitchFamily="18" charset="0"/>
                <a:cs typeface="Times New Roman" panose="02020603050405020304" pitchFamily="18" charset="0"/>
              </a:rPr>
              <a:t> </a:t>
            </a:r>
          </a:p>
        </p:txBody>
      </p:sp>
      <p:pic>
        <p:nvPicPr>
          <p:cNvPr id="7" name="Content Placeholder 6" descr="55587685_2288849881352293_4717705950394318848_n"/>
          <p:cNvPicPr>
            <a:picLocks noGrp="1" noChangeAspect="1"/>
          </p:cNvPicPr>
          <p:nvPr>
            <p:ph sz="quarter" idx="13"/>
          </p:nvPr>
        </p:nvPicPr>
        <p:blipFill>
          <a:blip r:embed="rId2"/>
          <a:stretch>
            <a:fillRect/>
          </a:stretch>
        </p:blipFill>
        <p:spPr>
          <a:xfrm>
            <a:off x="233680" y="731520"/>
            <a:ext cx="4642485" cy="4570095"/>
          </a:xfrm>
          <a:prstGeom prst="rect">
            <a:avLst/>
          </a:prstGeom>
        </p:spPr>
      </p:pic>
      <p:pic>
        <p:nvPicPr>
          <p:cNvPr id="9" name="Content Placeholder 8" descr="53745103_2288849848018963_4935357876295172096_n"/>
          <p:cNvPicPr>
            <a:picLocks noGrp="1" noChangeAspect="1"/>
          </p:cNvPicPr>
          <p:nvPr>
            <p:ph sz="quarter" idx="14"/>
          </p:nvPr>
        </p:nvPicPr>
        <p:blipFill>
          <a:blip r:embed="rId3"/>
          <a:stretch>
            <a:fillRect/>
          </a:stretch>
        </p:blipFill>
        <p:spPr>
          <a:xfrm>
            <a:off x="5014595" y="731520"/>
            <a:ext cx="3912870" cy="4696460"/>
          </a:xfrm>
          <a:prstGeom prst="rect">
            <a:avLst/>
          </a:prstGeom>
        </p:spPr>
      </p:pic>
      <p:pic>
        <p:nvPicPr>
          <p:cNvPr id="11" name="Picture 10" descr="53859528_2283621351875146_3066671537709907968_n"/>
          <p:cNvPicPr>
            <a:picLocks noChangeAspect="1"/>
          </p:cNvPicPr>
          <p:nvPr/>
        </p:nvPicPr>
        <p:blipFill>
          <a:blip r:embed="rId4"/>
          <a:stretch>
            <a:fillRect/>
          </a:stretch>
        </p:blipFill>
        <p:spPr>
          <a:xfrm>
            <a:off x="1711325" y="2680970"/>
            <a:ext cx="4862195" cy="4265930"/>
          </a:xfrm>
          <a:prstGeom prst="rect">
            <a:avLst/>
          </a:prstGeom>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checkerboard(across)">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nodeType="clickEffect">
                                  <p:stCondLst>
                                    <p:cond delay="0"/>
                                  </p:stCondLst>
                                  <p:childTnLst>
                                    <p:animEffect transition="out" filter="blinds(horizontal)">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721360" y="533400"/>
            <a:ext cx="7965440" cy="1568450"/>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Theo Thầy, cô trong quá trình dạy phương pháp DH theo dự án có những ưu điểm và hạn chế gì? Phương pháp này áp dụng cho những dạng bài học nào?</a:t>
            </a:r>
          </a:p>
          <a:p>
            <a:endParaRPr lang="en-US" sz="2400">
              <a:latin typeface="Times New Roman" panose="02020603050405020304" pitchFamily="18" charset="0"/>
              <a:cs typeface="Times New Roman" panose="02020603050405020304" pitchFamily="18" charset="0"/>
            </a:endParaRPr>
          </a:p>
        </p:txBody>
      </p:sp>
      <p:sp>
        <p:nvSpPr>
          <p:cNvPr id="3" name="Text Box 2"/>
          <p:cNvSpPr txBox="1"/>
          <p:nvPr/>
        </p:nvSpPr>
        <p:spPr>
          <a:xfrm>
            <a:off x="808355" y="2101850"/>
            <a:ext cx="7791450" cy="3784600"/>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sym typeface="+mn-ea"/>
              </a:rPr>
              <a:t>1/ Ưu điểm:</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sym typeface="+mn-ea"/>
              </a:rPr>
              <a:t>-  Gắn lí thuyết với thực hành, tạo động cơ hứng thú cho người học</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sym typeface="+mn-ea"/>
              </a:rPr>
              <a:t>- Rèn kĩ năng tự học và tìm đọc kiến thức</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sym typeface="+mn-ea"/>
              </a:rPr>
              <a:t>- Phát huy tính tự lực và trách nhiệm</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sym typeface="+mn-ea"/>
              </a:rPr>
              <a:t>2/ Hạn chế: </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sym typeface="+mn-ea"/>
              </a:rPr>
              <a:t>- Đòi hỏi nhiều thời gian, phương tiện vật chất và tài chính</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sym typeface="+mn-ea"/>
              </a:rPr>
              <a:t>3/ Phạm vi ứng dụng: Bài học có nội dung thực hành, mang tính thực tiễn hay những thành tựu đạt được. Không phù hợp bài học lý thuyết mang tính trừu tượng</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02870" y="-53340"/>
            <a:ext cx="8704580" cy="1143000"/>
          </a:xfrm>
          <a:solidFill>
            <a:schemeClr val="accent6">
              <a:lumMod val="40000"/>
              <a:lumOff val="60000"/>
            </a:schemeClr>
          </a:solidFill>
        </p:spPr>
        <p:txBody>
          <a:bodyPr>
            <a:normAutofit/>
          </a:bodyPr>
          <a:lstStyle/>
          <a:p>
            <a:pPr algn="ctr"/>
            <a:r>
              <a:rPr lang="en-US" sz="2800" b="1" dirty="0">
                <a:solidFill>
                  <a:srgbClr val="FF0000"/>
                </a:solidFill>
              </a:rPr>
              <a:t>PHƯ</a:t>
            </a:r>
            <a:r>
              <a:rPr lang="vi-VN" sz="2800" b="1" dirty="0">
                <a:solidFill>
                  <a:srgbClr val="FF0000"/>
                </a:solidFill>
              </a:rPr>
              <a:t>Ơ</a:t>
            </a:r>
            <a:r>
              <a:rPr lang="en-US" sz="2800" b="1" dirty="0">
                <a:solidFill>
                  <a:srgbClr val="FF0000"/>
                </a:solidFill>
              </a:rPr>
              <a:t>NG PHÁP NGHIÊN CỨU </a:t>
            </a:r>
            <a:r>
              <a:rPr lang="en-US" sz="2800" b="1" dirty="0" smtClean="0">
                <a:solidFill>
                  <a:srgbClr val="FF0000"/>
                </a:solidFill>
              </a:rPr>
              <a:t>TÌNH HUỐNG</a:t>
            </a:r>
            <a:endParaRPr lang="en-US" sz="2800" b="1" dirty="0">
              <a:solidFill>
                <a:srgbClr val="FF0000"/>
              </a:solidFill>
            </a:endParaRPr>
          </a:p>
        </p:txBody>
      </p:sp>
      <p:sp>
        <p:nvSpPr>
          <p:cNvPr id="2" name="TextBox 1"/>
          <p:cNvSpPr txBox="1"/>
          <p:nvPr/>
        </p:nvSpPr>
        <p:spPr>
          <a:xfrm>
            <a:off x="911860" y="1089660"/>
            <a:ext cx="7086600" cy="1384995"/>
          </a:xfrm>
          <a:prstGeom prst="rect">
            <a:avLst/>
          </a:prstGeom>
          <a:no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22: VỆ SINH HÔ HẤP</a:t>
            </a:r>
          </a:p>
          <a:p>
            <a:r>
              <a:rPr lang="en-US" sz="2800" dirty="0" err="1" smtClean="0">
                <a:latin typeface="Times New Roman" panose="02020603050405020304" pitchFamily="18" charset="0"/>
                <a:cs typeface="Times New Roman" panose="02020603050405020304" pitchFamily="18" charset="0"/>
              </a:rPr>
              <a:t>Gv</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cung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cấp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đoạn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thông</a:t>
            </a:r>
            <a:r>
              <a:rPr lang="en-US" sz="2800" dirty="0" smtClean="0">
                <a:latin typeface="Times New Roman" panose="02020603050405020304" pitchFamily="18" charset="0"/>
                <a:cs typeface="Times New Roman" panose="02020603050405020304" pitchFamily="18" charset="0"/>
              </a:rPr>
              <a:t> tin </a:t>
            </a:r>
            <a:r>
              <a:rPr lang="en-US" sz="2800" dirty="0" err="1" smtClean="0">
                <a:latin typeface="Times New Roman" panose="02020603050405020304" pitchFamily="18" charset="0"/>
                <a:cs typeface="Times New Roman" panose="02020603050405020304" pitchFamily="18" charset="0"/>
              </a:rPr>
              <a:t>sau</a:t>
            </a:r>
            <a:r>
              <a:rPr lang="en-US" sz="2800" dirty="0" smtClean="0">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p:txBody>
      </p:sp>
      <p:pic>
        <p:nvPicPr>
          <p:cNvPr id="3" name="Content Placeholder 2" descr="53226278_2288576361379645_3915451955522043904_n"/>
          <p:cNvPicPr>
            <a:picLocks noGrp="1" noChangeAspect="1"/>
          </p:cNvPicPr>
          <p:nvPr>
            <p:ph sz="quarter" idx="13"/>
          </p:nvPr>
        </p:nvPicPr>
        <p:blipFill>
          <a:blip r:embed="rId2"/>
          <a:stretch>
            <a:fillRect/>
          </a:stretch>
        </p:blipFill>
        <p:spPr>
          <a:xfrm>
            <a:off x="19050" y="2011045"/>
            <a:ext cx="4018280" cy="4795520"/>
          </a:xfrm>
          <a:prstGeom prst="rect">
            <a:avLst/>
          </a:prstGeom>
        </p:spPr>
      </p:pic>
      <p:pic>
        <p:nvPicPr>
          <p:cNvPr id="4" name="Content Placeholder 3" descr="54405430_2288576321379649_6556351269076729856_n"/>
          <p:cNvPicPr>
            <a:picLocks noGrp="1" noChangeAspect="1"/>
          </p:cNvPicPr>
          <p:nvPr>
            <p:ph sz="quarter" idx="14"/>
          </p:nvPr>
        </p:nvPicPr>
        <p:blipFill>
          <a:blip r:embed="rId3"/>
          <a:stretch>
            <a:fillRect/>
          </a:stretch>
        </p:blipFill>
        <p:spPr>
          <a:xfrm>
            <a:off x="4501515" y="2010410"/>
            <a:ext cx="3833495" cy="47961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458200" cy="1143000"/>
          </a:xfrm>
        </p:spPr>
        <p:txBody>
          <a:bodyPr>
            <a:normAutofit/>
          </a:bodyPr>
          <a:lstStyle/>
          <a:p>
            <a:pPr algn="ctr"/>
            <a:r>
              <a:rPr lang="en-US" b="1" dirty="0">
                <a:solidFill>
                  <a:srgbClr val="FF0000"/>
                </a:solidFill>
              </a:rPr>
              <a:t> CÁC PP VÀ KT DH TÍCH CỰC</a:t>
            </a:r>
          </a:p>
        </p:txBody>
      </p:sp>
      <p:sp>
        <p:nvSpPr>
          <p:cNvPr id="3" name="Content Placeholder 2"/>
          <p:cNvSpPr>
            <a:spLocks noGrp="1"/>
          </p:cNvSpPr>
          <p:nvPr>
            <p:ph sz="quarter" idx="13"/>
          </p:nvPr>
        </p:nvSpPr>
        <p:spPr>
          <a:xfrm>
            <a:off x="1143000" y="1828800"/>
            <a:ext cx="7010400" cy="4191000"/>
          </a:xfrm>
        </p:spPr>
        <p:txBody>
          <a:bodyPr>
            <a:noAutofit/>
          </a:bodyPr>
          <a:lstStyle/>
          <a:p>
            <a:r>
              <a:rPr lang="en-US" sz="2400" dirty="0">
                <a:latin typeface="Times New Roman" panose="02020603050405020304" pitchFamily="18" charset="0"/>
                <a:cs typeface="Times New Roman" panose="02020603050405020304" pitchFamily="18" charset="0"/>
              </a:rPr>
              <a:t>PP </a:t>
            </a:r>
            <a:r>
              <a:rPr lang="en-US" sz="2400" dirty="0" err="1">
                <a:latin typeface="Times New Roman" panose="02020603050405020304" pitchFamily="18" charset="0"/>
                <a:cs typeface="Times New Roman" panose="02020603050405020304" pitchFamily="18" charset="0"/>
              </a:rPr>
              <a:t>bàn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nặn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bột</a:t>
            </a:r>
            <a:endParaRPr lang="en-US" sz="2400" dirty="0">
              <a:latin typeface="Times New Roman" panose="02020603050405020304" pitchFamily="18" charset="0"/>
              <a:cs typeface="Times New Roman" panose="02020603050405020304" pitchFamily="18" charset="0"/>
            </a:endParaRPr>
          </a:p>
          <a:p>
            <a:r>
              <a:rPr lang="en-US" sz="2400" dirty="0" err="1" smtClean="0">
                <a:latin typeface="Times New Roman" panose="02020603050405020304" pitchFamily="18" charset="0"/>
                <a:cs typeface="Times New Roman" panose="02020603050405020304" pitchFamily="18" charset="0"/>
              </a:rPr>
              <a:t>PP sử</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PTTQ</a:t>
            </a:r>
          </a:p>
          <a:p>
            <a:r>
              <a:rPr lang="en-US" sz="2400" dirty="0" smtClean="0">
                <a:latin typeface="Times New Roman" panose="02020603050405020304" pitchFamily="18" charset="0"/>
                <a:cs typeface="Times New Roman" panose="02020603050405020304" pitchFamily="18" charset="0"/>
              </a:rPr>
              <a:t>PP </a:t>
            </a:r>
            <a:r>
              <a:rPr lang="en-US" sz="2400" dirty="0" err="1">
                <a:latin typeface="Times New Roman" panose="02020603050405020304" pitchFamily="18" charset="0"/>
                <a:cs typeface="Times New Roman" panose="02020603050405020304" pitchFamily="18" charset="0"/>
              </a:rPr>
              <a:t>đặt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PP dạy học theo dự án</a:t>
            </a:r>
          </a:p>
          <a:p>
            <a:r>
              <a:rPr lang="en-US" sz="2400" dirty="0">
                <a:latin typeface="Times New Roman" panose="02020603050405020304" pitchFamily="18" charset="0"/>
                <a:cs typeface="Times New Roman" panose="02020603050405020304" pitchFamily="18" charset="0"/>
              </a:rPr>
              <a:t>PP </a:t>
            </a:r>
            <a:r>
              <a:rPr lang="en-US" sz="2400" dirty="0" err="1">
                <a:latin typeface="Times New Roman" panose="02020603050405020304" pitchFamily="18" charset="0"/>
                <a:cs typeface="Times New Roman" panose="02020603050405020304" pitchFamily="18" charset="0"/>
              </a:rPr>
              <a:t>đóng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vai</a:t>
            </a:r>
          </a:p>
          <a:p>
            <a:r>
              <a:rPr lang="en-US" sz="2400" dirty="0">
                <a:latin typeface="Times New Roman" panose="02020603050405020304" pitchFamily="18" charset="0"/>
                <a:cs typeface="Times New Roman" panose="02020603050405020304" pitchFamily="18" charset="0"/>
              </a:rPr>
              <a:t>PP </a:t>
            </a:r>
            <a:r>
              <a:rPr lang="en-US" sz="2400" dirty="0" err="1">
                <a:latin typeface="Times New Roman" panose="02020603050405020304" pitchFamily="18" charset="0"/>
                <a:cs typeface="Times New Roman" panose="02020603050405020304" pitchFamily="18" charset="0"/>
              </a:rPr>
              <a:t>đặt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mở</a:t>
            </a:r>
          </a:p>
          <a:p>
            <a:r>
              <a:rPr lang="en-US" sz="2400" dirty="0" err="1">
                <a:latin typeface="Times New Roman" panose="02020603050405020304" pitchFamily="18" charset="0"/>
                <a:cs typeface="Times New Roman" panose="02020603050405020304" pitchFamily="18" charset="0"/>
              </a:rPr>
              <a:t>Kĩ thuật các mảnh ghép</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khăn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bàn</a:t>
            </a:r>
            <a:r>
              <a:rPr lang="en-US" sz="2400" dirty="0">
                <a:latin typeface="Times New Roman" panose="02020603050405020304" pitchFamily="18" charset="0"/>
                <a:cs typeface="Times New Roman" panose="02020603050405020304" pitchFamily="18" charset="0"/>
              </a:rPr>
              <a:t>”</a:t>
            </a:r>
          </a:p>
          <a:p>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ủng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a:t>
            </a:r>
            <a:endParaRPr lang="en-US" sz="2400" dirty="0"/>
          </a:p>
          <a:p>
            <a:endParaRPr lang="en-US"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0400" y="838200"/>
            <a:ext cx="7924800" cy="3108543"/>
          </a:xfrm>
          <a:prstGeom prst="rect">
            <a:avLst/>
          </a:prstGeom>
          <a:no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Từ</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đoạn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thông</a:t>
            </a:r>
            <a:r>
              <a:rPr lang="en-US" sz="2800" dirty="0" smtClean="0">
                <a:latin typeface="Times New Roman" panose="02020603050405020304" pitchFamily="18" charset="0"/>
                <a:cs typeface="Times New Roman" panose="02020603050405020304" pitchFamily="18" charset="0"/>
              </a:rPr>
              <a:t> tin </a:t>
            </a:r>
            <a:r>
              <a:rPr lang="en-US" sz="2800" dirty="0" err="1" smtClean="0">
                <a:latin typeface="Times New Roman" panose="02020603050405020304" pitchFamily="18" charset="0"/>
                <a:cs typeface="Times New Roman" panose="02020603050405020304" pitchFamily="18" charset="0"/>
              </a:rPr>
              <a:t>trên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gợi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em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suy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nghĩ</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gì</a:t>
            </a:r>
            <a:r>
              <a:rPr lang="en-US" sz="2800" dirty="0" smtClean="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kết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hợp</a:t>
            </a:r>
            <a:r>
              <a:rPr lang="en-US" sz="2800" dirty="0" smtClean="0">
                <a:latin typeface="Times New Roman" panose="02020603050405020304" pitchFamily="18" charset="0"/>
                <a:cs typeface="Times New Roman" panose="02020603050405020304" pitchFamily="18" charset="0"/>
              </a:rPr>
              <a:t> PP </a:t>
            </a:r>
            <a:r>
              <a:rPr lang="en-US" sz="2800" dirty="0" err="1" smtClean="0">
                <a:latin typeface="Times New Roman" panose="02020603050405020304" pitchFamily="18" charset="0"/>
                <a:cs typeface="Times New Roman" panose="02020603050405020304" pitchFamily="18" charset="0"/>
              </a:rPr>
              <a:t>nghiên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cứu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tình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huống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kĩ</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thuật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đặt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câu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hỏi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mở</a:t>
            </a:r>
            <a:r>
              <a:rPr lang="en-US" sz="2800" dirty="0" smtClean="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Đoạn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thông</a:t>
            </a:r>
            <a:r>
              <a:rPr lang="en-US" sz="2800" dirty="0" smtClean="0">
                <a:latin typeface="Times New Roman" panose="02020603050405020304" pitchFamily="18" charset="0"/>
                <a:cs typeface="Times New Roman" panose="02020603050405020304" pitchFamily="18" charset="0"/>
              </a:rPr>
              <a:t> tin </a:t>
            </a:r>
            <a:r>
              <a:rPr lang="en-US" sz="2800" dirty="0" err="1" smtClean="0">
                <a:latin typeface="Times New Roman" panose="02020603050405020304" pitchFamily="18" charset="0"/>
                <a:cs typeface="Times New Roman" panose="02020603050405020304" pitchFamily="18" charset="0"/>
              </a:rPr>
              <a:t>trên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cũng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áp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dụng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bài</a:t>
            </a:r>
            <a:r>
              <a:rPr lang="en-US" sz="2800" dirty="0" smtClean="0">
                <a:latin typeface="Times New Roman" panose="02020603050405020304" pitchFamily="18" charset="0"/>
                <a:cs typeface="Times New Roman" panose="02020603050405020304" pitchFamily="18" charset="0"/>
              </a:rPr>
              <a:t> 14 BẠCH CẦU- MIỄN DỊCH </a:t>
            </a:r>
            <a:r>
              <a:rPr lang="en-US" sz="2800" dirty="0" err="1" smtClean="0">
                <a:latin typeface="Times New Roman" panose="02020603050405020304" pitchFamily="18" charset="0"/>
                <a:cs typeface="Times New Roman" panose="02020603050405020304" pitchFamily="18" charset="0"/>
              </a:rPr>
              <a:t>khi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dạy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về</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phần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miễn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dịch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để</a:t>
            </a:r>
            <a:r>
              <a:rPr lang="en-US" sz="2800" dirty="0" smtClean="0">
                <a:latin typeface="Times New Roman" panose="02020603050405020304" pitchFamily="18" charset="0"/>
                <a:cs typeface="Times New Roman" panose="02020603050405020304" pitchFamily="18" charset="0"/>
              </a:rPr>
              <a:t> HS </a:t>
            </a:r>
            <a:r>
              <a:rPr lang="en-US" sz="2800" dirty="0" err="1" smtClean="0">
                <a:latin typeface="Times New Roman" panose="02020603050405020304" pitchFamily="18" charset="0"/>
                <a:cs typeface="Times New Roman" panose="02020603050405020304" pitchFamily="18" charset="0"/>
              </a:rPr>
              <a:t>thấy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tầm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quan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trọng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sự</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cần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thiết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miễn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dịch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nhân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tạo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vacxin</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721360" y="533400"/>
            <a:ext cx="7965440" cy="1568450"/>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Theo Thầy, cô trong quá trình dạy phương pháp nghiên cứu tình huống có những ưu điểm và hạn chế gì? Phương pháp này áp dụng cho những dạng bài học nào?</a:t>
            </a:r>
          </a:p>
          <a:p>
            <a:endParaRPr lang="en-US" sz="2400">
              <a:latin typeface="Times New Roman" panose="02020603050405020304" pitchFamily="18" charset="0"/>
              <a:cs typeface="Times New Roman" panose="02020603050405020304" pitchFamily="18" charset="0"/>
            </a:endParaRPr>
          </a:p>
        </p:txBody>
      </p:sp>
      <p:sp>
        <p:nvSpPr>
          <p:cNvPr id="2" name="Text Box 1"/>
          <p:cNvSpPr txBox="1"/>
          <p:nvPr/>
        </p:nvSpPr>
        <p:spPr>
          <a:xfrm>
            <a:off x="876300" y="2360295"/>
            <a:ext cx="8216265" cy="3415030"/>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sym typeface="+mn-ea"/>
              </a:rPr>
              <a:t>1/ Ưu điểm:</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sym typeface="+mn-ea"/>
              </a:rPr>
              <a:t>-Tạo hứng thú, thu hút sự tập trung chú ý cho người học</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sym typeface="+mn-ea"/>
              </a:rPr>
              <a:t>- Phát triển năng lực đáng giá</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sym typeface="+mn-ea"/>
              </a:rPr>
              <a:t>2/ Hạn chế: Đòi hỏi GV cần có thời gian chuẩn bị trước nội dung thông tin có liên quan bài học</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sym typeface="+mn-ea"/>
              </a:rPr>
              <a:t>3/ Phạm vi ứng dụng: Áp dụng được đa số bài học Sinh học 8 ở các bài liên quan đến vệ sinh cơ thể </a:t>
            </a:r>
            <a:r>
              <a:rPr lang="vi-VN" sz="2400">
                <a:latin typeface="Times New Roman" panose="02020603050405020304" pitchFamily="18" charset="0"/>
                <a:cs typeface="Times New Roman" panose="02020603050405020304" pitchFamily="18" charset="0"/>
                <a:sym typeface="+mn-ea"/>
              </a:rPr>
              <a:t>người</a:t>
            </a:r>
            <a:r>
              <a:rPr lang="en-US" sz="2400">
                <a:latin typeface="Times New Roman" panose="02020603050405020304" pitchFamily="18" charset="0"/>
                <a:cs typeface="Times New Roman" panose="02020603050405020304" pitchFamily="18" charset="0"/>
                <a:sym typeface="+mn-ea"/>
              </a:rPr>
              <a:t>, các bài học về môi trường</a:t>
            </a:r>
            <a:endParaRPr lang="en-US" sz="2400">
              <a:latin typeface="Times New Roman" panose="02020603050405020304" pitchFamily="18" charset="0"/>
              <a:cs typeface="Times New Roman" panose="02020603050405020304" pitchFamily="18" charset="0"/>
            </a:endParaRPr>
          </a:p>
          <a:p>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04800" y="228600"/>
            <a:ext cx="8458200" cy="1143000"/>
          </a:xfrm>
        </p:spPr>
        <p:txBody>
          <a:bodyPr/>
          <a:lstStyle/>
          <a:p>
            <a:pPr algn="ctr"/>
            <a:r>
              <a:rPr lang="en-US" sz="3200" b="1">
                <a:solidFill>
                  <a:srgbClr val="FF0000"/>
                </a:solidFill>
              </a:rPr>
              <a:t>PHƯƠNG PHÁP S</a:t>
            </a:r>
            <a:r>
              <a:rPr lang="vi-VN" sz="3200" b="1">
                <a:solidFill>
                  <a:srgbClr val="FF0000"/>
                </a:solidFill>
              </a:rPr>
              <a:t>ử dụng câu hỏi mở</a:t>
            </a:r>
            <a:endParaRPr lang="en-US" sz="3200" b="1">
              <a:solidFill>
                <a:srgbClr val="FF0000"/>
              </a:solidFill>
            </a:endParaRPr>
          </a:p>
        </p:txBody>
      </p:sp>
      <p:sp>
        <p:nvSpPr>
          <p:cNvPr id="23555" name="Rectangle 3"/>
          <p:cNvSpPr>
            <a:spLocks noGrp="1" noChangeArrowheads="1"/>
          </p:cNvSpPr>
          <p:nvPr>
            <p:ph sz="quarter" idx="13"/>
          </p:nvPr>
        </p:nvSpPr>
        <p:spPr>
          <a:xfrm>
            <a:off x="381000" y="1371600"/>
            <a:ext cx="8534400" cy="4830763"/>
          </a:xfrm>
          <a:solidFill>
            <a:srgbClr val="FFFFCC"/>
          </a:solidFill>
        </p:spPr>
        <p:txBody>
          <a:bodyPr/>
          <a:lstStyle/>
          <a:p>
            <a:pPr algn="just">
              <a:lnSpc>
                <a:spcPct val="80000"/>
              </a:lnSpc>
              <a:buFontTx/>
              <a:buNone/>
            </a:pPr>
            <a:r>
              <a:rPr lang="vi-VN" sz="2400">
                <a:latin typeface="Times New Roman" panose="02020603050405020304" pitchFamily="18" charset="0"/>
                <a:cs typeface="Times New Roman" panose="02020603050405020304" pitchFamily="18" charset="0"/>
              </a:rPr>
              <a:t>		</a:t>
            </a:r>
            <a:r>
              <a:rPr lang="vi-VN" sz="2400" b="1">
                <a:solidFill>
                  <a:srgbClr val="3333FF"/>
                </a:solidFill>
                <a:latin typeface="Times New Roman" panose="02020603050405020304" pitchFamily="18" charset="0"/>
                <a:cs typeface="Times New Roman" panose="02020603050405020304" pitchFamily="18" charset="0"/>
              </a:rPr>
              <a:t>Câu hỏi mở là dạng câu hỏi có thể có nhiều cách trả lời, nên tạo ra nhiều lợi ích cho cả GV và HS trong qua trình dạy học</a:t>
            </a:r>
            <a:r>
              <a:rPr lang="vi-VN" sz="2400" b="1">
                <a:latin typeface="Times New Roman" panose="02020603050405020304" pitchFamily="18" charset="0"/>
                <a:cs typeface="Times New Roman" panose="02020603050405020304" pitchFamily="18" charset="0"/>
              </a:rPr>
              <a:t>. </a:t>
            </a:r>
          </a:p>
          <a:p>
            <a:pPr algn="just">
              <a:lnSpc>
                <a:spcPct val="80000"/>
              </a:lnSpc>
              <a:buFontTx/>
              <a:buNone/>
            </a:pPr>
            <a:r>
              <a:rPr lang="vi-VN" sz="2400">
                <a:latin typeface="Times New Roman" panose="02020603050405020304" pitchFamily="18" charset="0"/>
                <a:cs typeface="Times New Roman" panose="02020603050405020304" pitchFamily="18" charset="0"/>
              </a:rPr>
              <a:t>		- Khi sử dụng câu hỏi mở sẽ </a:t>
            </a:r>
            <a:r>
              <a:rPr lang="vi-VN" sz="2400" b="1">
                <a:solidFill>
                  <a:srgbClr val="3333FF"/>
                </a:solidFill>
                <a:latin typeface="Times New Roman" panose="02020603050405020304" pitchFamily="18" charset="0"/>
                <a:cs typeface="Times New Roman" panose="02020603050405020304" pitchFamily="18" charset="0"/>
              </a:rPr>
              <a:t>tạo ra môi trường tương tác thân thiện</a:t>
            </a:r>
            <a:r>
              <a:rPr lang="vi-VN" sz="2400">
                <a:latin typeface="Times New Roman" panose="02020603050405020304" pitchFamily="18" charset="0"/>
                <a:cs typeface="Times New Roman" panose="02020603050405020304" pitchFamily="18" charset="0"/>
              </a:rPr>
              <a:t>, cởi mở giữa GV với HS, giữa HS với HS, giữa HS với phương tiện học tập.</a:t>
            </a:r>
          </a:p>
          <a:p>
            <a:pPr algn="just">
              <a:lnSpc>
                <a:spcPct val="80000"/>
              </a:lnSpc>
              <a:buFontTx/>
              <a:buNone/>
            </a:pPr>
            <a:r>
              <a:rPr lang="vi-VN" sz="2400">
                <a:latin typeface="Times New Roman" panose="02020603050405020304" pitchFamily="18" charset="0"/>
                <a:cs typeface="Times New Roman" panose="02020603050405020304" pitchFamily="18" charset="0"/>
              </a:rPr>
              <a:t>		- Sử dụng câu hỏi mở </a:t>
            </a:r>
            <a:r>
              <a:rPr lang="vi-VN" sz="2400" b="1">
                <a:solidFill>
                  <a:srgbClr val="3333FF"/>
                </a:solidFill>
                <a:latin typeface="Times New Roman" panose="02020603050405020304" pitchFamily="18" charset="0"/>
                <a:cs typeface="Times New Roman" panose="02020603050405020304" pitchFamily="18" charset="0"/>
              </a:rPr>
              <a:t>tạo cơ hội cho HS sẵn sàng chia sẻ ý kiến, quan điểm của cá nhân</a:t>
            </a:r>
            <a:r>
              <a:rPr lang="vi-VN" sz="2400">
                <a:latin typeface="Times New Roman" panose="02020603050405020304" pitchFamily="18" charset="0"/>
                <a:cs typeface="Times New Roman" panose="02020603050405020304" pitchFamily="18" charset="0"/>
              </a:rPr>
              <a:t> về một vấn đề nào đó, vượt qua được cản trở tâm lý sợ trả lời sai, nhờ khả năng trao quyền cho người học thông qua cách hỏi như: “</a:t>
            </a:r>
            <a:r>
              <a:rPr lang="vi-VN" sz="2400" i="1">
                <a:latin typeface="Times New Roman" panose="02020603050405020304" pitchFamily="18" charset="0"/>
                <a:cs typeface="Times New Roman" panose="02020603050405020304" pitchFamily="18" charset="0"/>
              </a:rPr>
              <a:t>Theo em</a:t>
            </a:r>
            <a:r>
              <a:rPr lang="vi-VN" sz="2400">
                <a:latin typeface="Times New Roman" panose="02020603050405020304" pitchFamily="18" charset="0"/>
                <a:cs typeface="Times New Roman" panose="02020603050405020304" pitchFamily="18" charset="0"/>
              </a:rPr>
              <a:t>......”, “</a:t>
            </a:r>
            <a:r>
              <a:rPr lang="vi-VN" sz="2400" i="1">
                <a:latin typeface="Times New Roman" panose="02020603050405020304" pitchFamily="18" charset="0"/>
                <a:cs typeface="Times New Roman" panose="02020603050405020304" pitchFamily="18" charset="0"/>
              </a:rPr>
              <a:t>Em có ý kiến gì</a:t>
            </a:r>
            <a:r>
              <a:rPr lang="vi-VN" sz="2400">
                <a:latin typeface="Times New Roman" panose="02020603050405020304" pitchFamily="18" charset="0"/>
                <a:cs typeface="Times New Roman" panose="02020603050405020304" pitchFamily="18" charset="0"/>
              </a:rPr>
              <a:t>?”,  “ </a:t>
            </a:r>
            <a:r>
              <a:rPr lang="vi-VN" sz="2400" i="1">
                <a:latin typeface="Times New Roman" panose="02020603050405020304" pitchFamily="18" charset="0"/>
                <a:cs typeface="Times New Roman" panose="02020603050405020304" pitchFamily="18" charset="0"/>
              </a:rPr>
              <a:t>Em có suy nghĩ gì</a:t>
            </a:r>
            <a:r>
              <a:rPr lang="vi-VN" sz="2400">
                <a:latin typeface="Times New Roman" panose="02020603050405020304" pitchFamily="18" charset="0"/>
                <a:cs typeface="Times New Roman" panose="02020603050405020304" pitchFamily="18" charset="0"/>
              </a:rPr>
              <a:t>?...”.</a:t>
            </a:r>
          </a:p>
          <a:p>
            <a:pPr algn="just">
              <a:lnSpc>
                <a:spcPct val="80000"/>
              </a:lnSpc>
              <a:buFontTx/>
              <a:buNone/>
            </a:pPr>
            <a:r>
              <a:rPr lang="vi-VN" sz="2400">
                <a:latin typeface="Times New Roman" panose="02020603050405020304" pitchFamily="18" charset="0"/>
                <a:cs typeface="Times New Roman" panose="02020603050405020304" pitchFamily="18" charset="0"/>
              </a:rPr>
              <a:t>		- Câu hỏi mở giúp </a:t>
            </a:r>
            <a:r>
              <a:rPr lang="vi-VN" sz="2400" b="1">
                <a:solidFill>
                  <a:srgbClr val="3333FF"/>
                </a:solidFill>
                <a:latin typeface="Times New Roman" panose="02020603050405020304" pitchFamily="18" charset="0"/>
                <a:cs typeface="Times New Roman" panose="02020603050405020304" pitchFamily="18" charset="0"/>
              </a:rPr>
              <a:t>HS được chủ động lựa chọn thông tin, trình bày vấn đề</a:t>
            </a:r>
            <a:r>
              <a:rPr lang="vi-VN" sz="2400">
                <a:latin typeface="Times New Roman" panose="02020603050405020304" pitchFamily="18" charset="0"/>
                <a:cs typeface="Times New Roman" panose="02020603050405020304" pitchFamily="18" charset="0"/>
              </a:rPr>
              <a:t> một cách logic, thuyết phục và được nói lên quan điểm, suy nghĩ của bản thân. </a:t>
            </a:r>
            <a:endParaRPr lang="en-US" sz="2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838200" y="228600"/>
            <a:ext cx="7772400" cy="1143000"/>
          </a:xfrm>
        </p:spPr>
        <p:txBody>
          <a:bodyPr>
            <a:normAutofit/>
          </a:bodyPr>
          <a:lstStyle/>
          <a:p>
            <a:pPr algn="ctr"/>
            <a:r>
              <a:rPr lang="en-GB" b="1" dirty="0">
                <a:solidFill>
                  <a:srgbClr val="FF0000"/>
                </a:solidFill>
              </a:rPr>
              <a:t>KĨ THUẬT ĐẶT CÂU HỎI M</a:t>
            </a:r>
            <a:r>
              <a:rPr lang="en-US" b="1" dirty="0">
                <a:solidFill>
                  <a:srgbClr val="FF0000"/>
                </a:solidFill>
              </a:rPr>
              <a:t>Ở</a:t>
            </a:r>
          </a:p>
        </p:txBody>
      </p:sp>
      <p:sp>
        <p:nvSpPr>
          <p:cNvPr id="3" name="Content Placeholder 2"/>
          <p:cNvSpPr>
            <a:spLocks noGrp="1"/>
          </p:cNvSpPr>
          <p:nvPr>
            <p:ph sz="quarter" idx="13"/>
          </p:nvPr>
        </p:nvSpPr>
        <p:spPr>
          <a:xfrm>
            <a:off x="990600" y="1828800"/>
            <a:ext cx="6400800" cy="3474720"/>
          </a:xfrm>
          <a:solidFill>
            <a:schemeClr val="accent5">
              <a:lumMod val="20000"/>
              <a:lumOff val="80000"/>
            </a:schemeClr>
          </a:solidFill>
        </p:spPr>
        <p:txBody>
          <a:bodyPr>
            <a:normAutofit lnSpcReduction="10000"/>
          </a:bodyPr>
          <a:lstStyle/>
          <a:p>
            <a:pPr marL="0" indent="0" algn="just">
              <a:buFontTx/>
              <a:buNone/>
              <a:defRPr/>
            </a:pP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Câu</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hỏi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mở</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là</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câu</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hỏi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có</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nhiều</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đáp</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án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và</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khuyến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khích</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học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sinh</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suy</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nghĩ</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chứ</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không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chỉ</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khôi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phục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thông</a:t>
            </a:r>
            <a:r>
              <a:rPr lang="en-GB" sz="2400" dirty="0">
                <a:latin typeface="Times New Roman" panose="02020603050405020304" pitchFamily="18" charset="0"/>
                <a:cs typeface="Times New Roman" panose="02020603050405020304" pitchFamily="18" charset="0"/>
              </a:rPr>
              <a:t> tin </a:t>
            </a:r>
            <a:r>
              <a:rPr lang="en-GB" sz="2400" dirty="0" err="1">
                <a:latin typeface="Times New Roman" panose="02020603050405020304" pitchFamily="18" charset="0"/>
                <a:cs typeface="Times New Roman" panose="02020603050405020304" pitchFamily="18" charset="0"/>
              </a:rPr>
              <a:t>từ</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trong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trí</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nhớ</a:t>
            </a:r>
            <a:r>
              <a:rPr lang="en-GB"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0" indent="0" algn="just">
              <a:buFontTx/>
              <a:buNone/>
              <a:defRPr/>
            </a:pP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Câu</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hỏi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mở</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giúp</a:t>
            </a:r>
            <a:r>
              <a:rPr lang="en-GB" sz="2400" dirty="0">
                <a:latin typeface="Times New Roman" panose="02020603050405020304" pitchFamily="18" charset="0"/>
                <a:cs typeface="Times New Roman" panose="02020603050405020304" pitchFamily="18" charset="0"/>
              </a:rPr>
              <a:t> GV </a:t>
            </a:r>
            <a:r>
              <a:rPr lang="en-GB" sz="2400" dirty="0" err="1">
                <a:latin typeface="Times New Roman" panose="02020603050405020304" pitchFamily="18" charset="0"/>
                <a:cs typeface="Times New Roman" panose="02020603050405020304" pitchFamily="18" charset="0"/>
              </a:rPr>
              <a:t>thăm</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dò</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lấy</a:t>
            </a:r>
            <a:r>
              <a:rPr lang="en-GB" sz="2400" dirty="0">
                <a:latin typeface="Times New Roman" panose="02020603050405020304" pitchFamily="18" charset="0"/>
                <a:cs typeface="Times New Roman" panose="02020603050405020304" pitchFamily="18" charset="0"/>
              </a:rPr>
              <a:t> ý </a:t>
            </a:r>
            <a:r>
              <a:rPr lang="en-GB" sz="2400" dirty="0" err="1">
                <a:latin typeface="Times New Roman" panose="02020603050405020304" pitchFamily="18" charset="0"/>
                <a:cs typeface="Times New Roman" panose="02020603050405020304" pitchFamily="18" charset="0"/>
              </a:rPr>
              <a:t>kiến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của</a:t>
            </a:r>
            <a:r>
              <a:rPr lang="en-GB" sz="2400" dirty="0">
                <a:latin typeface="Times New Roman" panose="02020603050405020304" pitchFamily="18" charset="0"/>
                <a:cs typeface="Times New Roman" panose="02020603050405020304" pitchFamily="18" charset="0"/>
              </a:rPr>
              <a:t> HS, </a:t>
            </a:r>
            <a:r>
              <a:rPr lang="en-GB" sz="2400" dirty="0" err="1">
                <a:latin typeface="Times New Roman" panose="02020603050405020304" pitchFamily="18" charset="0"/>
                <a:cs typeface="Times New Roman" panose="02020603050405020304" pitchFamily="18" charset="0"/>
              </a:rPr>
              <a:t>giúp</a:t>
            </a:r>
            <a:r>
              <a:rPr lang="en-GB" sz="2400" dirty="0">
                <a:latin typeface="Times New Roman" panose="02020603050405020304" pitchFamily="18" charset="0"/>
                <a:cs typeface="Times New Roman" panose="02020603050405020304" pitchFamily="18" charset="0"/>
              </a:rPr>
              <a:t> GV </a:t>
            </a:r>
            <a:r>
              <a:rPr lang="en-GB" sz="2400" dirty="0" err="1">
                <a:latin typeface="Times New Roman" panose="02020603050405020304" pitchFamily="18" charset="0"/>
                <a:cs typeface="Times New Roman" panose="02020603050405020304" pitchFamily="18" charset="0"/>
              </a:rPr>
              <a:t>biết</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được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rõ</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hơn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mức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độ</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hiểu</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bài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của</a:t>
            </a:r>
            <a:r>
              <a:rPr lang="en-GB" sz="2400" dirty="0">
                <a:latin typeface="Times New Roman" panose="02020603050405020304" pitchFamily="18" charset="0"/>
                <a:cs typeface="Times New Roman" panose="02020603050405020304" pitchFamily="18" charset="0"/>
              </a:rPr>
              <a:t> HS. </a:t>
            </a:r>
            <a:r>
              <a:rPr lang="en-GB" sz="2400" dirty="0" err="1">
                <a:latin typeface="Times New Roman" panose="02020603050405020304" pitchFamily="18" charset="0"/>
                <a:cs typeface="Times New Roman" panose="02020603050405020304" pitchFamily="18" charset="0"/>
              </a:rPr>
              <a:t>Câu</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hỏi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mở</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đòi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hỏi</a:t>
            </a:r>
            <a:r>
              <a:rPr lang="en-GB" sz="2400" dirty="0">
                <a:latin typeface="Times New Roman" panose="02020603050405020304" pitchFamily="18" charset="0"/>
                <a:cs typeface="Times New Roman" panose="02020603050405020304" pitchFamily="18" charset="0"/>
              </a:rPr>
              <a:t> HS </a:t>
            </a:r>
            <a:r>
              <a:rPr lang="en-GB" sz="2400" dirty="0" err="1">
                <a:latin typeface="Times New Roman" panose="02020603050405020304" pitchFamily="18" charset="0"/>
                <a:cs typeface="Times New Roman" panose="02020603050405020304" pitchFamily="18" charset="0"/>
              </a:rPr>
              <a:t>tư</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duy</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nhiều</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khuyến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khích</a:t>
            </a:r>
            <a:r>
              <a:rPr lang="en-GB" sz="2400" dirty="0">
                <a:latin typeface="Times New Roman" panose="02020603050405020304" pitchFamily="18" charset="0"/>
                <a:cs typeface="Times New Roman" panose="02020603050405020304" pitchFamily="18" charset="0"/>
              </a:rPr>
              <a:t> HS </a:t>
            </a:r>
            <a:r>
              <a:rPr lang="en-GB" sz="2400" dirty="0" err="1">
                <a:latin typeface="Times New Roman" panose="02020603050405020304" pitchFamily="18" charset="0"/>
                <a:cs typeface="Times New Roman" panose="02020603050405020304" pitchFamily="18" charset="0"/>
              </a:rPr>
              <a:t>tham</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gia</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thảo</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luận</a:t>
            </a:r>
            <a:r>
              <a:rPr lang="en-GB"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0" indent="0" algn="just">
              <a:buFontTx/>
              <a:buNone/>
              <a:defRPr/>
            </a:pPr>
            <a:r>
              <a:rPr lang="en-GB" sz="2400" dirty="0">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Câu</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hỏi</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mở</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thường</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được</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dùng</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trong</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phần</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giới</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thiệu</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chủ</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đề</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phát</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triển</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chủ</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đề</a:t>
            </a:r>
            <a:r>
              <a:rPr lang="en-GB"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defRPr/>
            </a:pP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p:nvPr/>
        </p:nvSpPr>
        <p:spPr>
          <a:xfrm>
            <a:off x="1828800" y="228600"/>
            <a:ext cx="6705600" cy="579438"/>
          </a:xfrm>
          <a:prstGeom prst="rect">
            <a:avLst/>
          </a:prstGeom>
          <a:noFill/>
          <a:ln w="9525">
            <a:noFill/>
          </a:ln>
        </p:spPr>
        <p:txBody>
          <a:bodyPr>
            <a:spAutoFit/>
          </a:bodyPr>
          <a:lstStyle/>
          <a:p>
            <a:pPr>
              <a:buFont typeface="Arial" panose="020B0604020202020204" pitchFamily="34" charset="0"/>
              <a:buNone/>
            </a:pPr>
            <a:endParaRPr sz="3200" i="1" dirty="0">
              <a:solidFill>
                <a:srgbClr val="FF3399"/>
              </a:solidFill>
              <a:latin typeface="Arial" panose="020B0604020202020204" pitchFamily="34" charset="0"/>
            </a:endParaRPr>
          </a:p>
        </p:txBody>
      </p:sp>
      <p:pic>
        <p:nvPicPr>
          <p:cNvPr id="102403" name="Picture 3" descr="hoi1">
            <a:hlinkClick r:id="rId2" action="ppaction://hlinksldjump"/>
          </p:cNvPr>
          <p:cNvPicPr>
            <a:picLocks noChangeAspect="1"/>
          </p:cNvPicPr>
          <p:nvPr/>
        </p:nvPicPr>
        <p:blipFill>
          <a:blip r:embed="rId3"/>
          <a:stretch>
            <a:fillRect/>
          </a:stretch>
        </p:blipFill>
        <p:spPr>
          <a:xfrm>
            <a:off x="21590" y="2691130"/>
            <a:ext cx="1371600" cy="1524000"/>
          </a:xfrm>
          <a:prstGeom prst="rect">
            <a:avLst/>
          </a:prstGeom>
          <a:noFill/>
          <a:ln w="9525">
            <a:noFill/>
          </a:ln>
        </p:spPr>
      </p:pic>
      <p:pic>
        <p:nvPicPr>
          <p:cNvPr id="102404" name="imgb" descr="trai%20dat"/>
          <p:cNvPicPr>
            <a:picLocks noChangeAspect="1"/>
          </p:cNvPicPr>
          <p:nvPr/>
        </p:nvPicPr>
        <p:blipFill>
          <a:blip r:embed="rId4"/>
          <a:stretch>
            <a:fillRect/>
          </a:stretch>
        </p:blipFill>
        <p:spPr>
          <a:xfrm>
            <a:off x="112395" y="732155"/>
            <a:ext cx="9144000" cy="5850890"/>
          </a:xfrm>
          <a:prstGeom prst="rect">
            <a:avLst/>
          </a:prstGeom>
          <a:solidFill>
            <a:srgbClr val="CCFFFF"/>
          </a:solidFill>
          <a:ln w="9525">
            <a:noFill/>
          </a:ln>
        </p:spPr>
      </p:pic>
      <p:sp>
        <p:nvSpPr>
          <p:cNvPr id="102405" name="Text Box 5"/>
          <p:cNvSpPr txBox="1"/>
          <p:nvPr/>
        </p:nvSpPr>
        <p:spPr>
          <a:xfrm>
            <a:off x="803910" y="1029970"/>
            <a:ext cx="5410200" cy="1474788"/>
          </a:xfrm>
          <a:prstGeom prst="rect">
            <a:avLst/>
          </a:prstGeom>
          <a:solidFill>
            <a:schemeClr val="bg1"/>
          </a:solidFill>
          <a:ln w="9525" cap="flat" cmpd="sng">
            <a:solidFill>
              <a:schemeClr val="bg1"/>
            </a:solidFill>
            <a:prstDash val="solid"/>
            <a:miter/>
            <a:headEnd type="none" w="med" len="med"/>
            <a:tailEnd type="none" w="med" len="med"/>
          </a:ln>
        </p:spPr>
        <p:txBody>
          <a:bodyPr>
            <a:spAutoFit/>
          </a:bodyPr>
          <a:lstStyle/>
          <a:p>
            <a:pPr algn="ctr">
              <a:spcBef>
                <a:spcPct val="50000"/>
              </a:spcBef>
              <a:buFont typeface="Arial" panose="020B0604020202020204" pitchFamily="34" charset="0"/>
              <a:buNone/>
            </a:pPr>
            <a:r>
              <a:rPr sz="3600" b="1" dirty="0">
                <a:solidFill>
                  <a:schemeClr val="bg1"/>
                </a:solidFill>
                <a:latin typeface="Arial" panose="020B0604020202020204" pitchFamily="34" charset="0"/>
              </a:rPr>
              <a:t>Hình ảnh này</a:t>
            </a:r>
          </a:p>
          <a:p>
            <a:pPr algn="ctr">
              <a:spcBef>
                <a:spcPct val="50000"/>
              </a:spcBef>
              <a:buFont typeface="Arial" panose="020B0604020202020204" pitchFamily="34" charset="0"/>
              <a:buNone/>
            </a:pPr>
            <a:r>
              <a:rPr sz="3600" b="1" dirty="0">
                <a:solidFill>
                  <a:schemeClr val="bg1"/>
                </a:solidFill>
                <a:latin typeface="Arial" panose="020B0604020202020204" pitchFamily="34" charset="0"/>
              </a:rPr>
              <a:t> muốn nói lên điều gì?</a:t>
            </a:r>
          </a:p>
        </p:txBody>
      </p:sp>
      <p:sp>
        <p:nvSpPr>
          <p:cNvPr id="102406" name="Text Box 6"/>
          <p:cNvSpPr txBox="1"/>
          <p:nvPr/>
        </p:nvSpPr>
        <p:spPr>
          <a:xfrm>
            <a:off x="112395" y="2691130"/>
            <a:ext cx="4145915" cy="2030095"/>
          </a:xfrm>
          <a:prstGeom prst="rect">
            <a:avLst/>
          </a:prstGeom>
          <a:solidFill>
            <a:srgbClr val="CCFFFF"/>
          </a:solidFill>
          <a:ln w="9525" cap="flat" cmpd="sng">
            <a:solidFill>
              <a:srgbClr val="CCFFFF"/>
            </a:solidFill>
            <a:prstDash val="solid"/>
            <a:miter/>
            <a:headEnd type="none" w="med" len="med"/>
            <a:tailEnd type="none" w="med" len="med"/>
          </a:ln>
        </p:spPr>
        <p:txBody>
          <a:bodyPr wrap="square">
            <a:spAutoFit/>
          </a:bodyPr>
          <a:lstStyle/>
          <a:p>
            <a:pPr algn="ctr">
              <a:spcBef>
                <a:spcPct val="50000"/>
              </a:spcBef>
              <a:buFont typeface="Arial" panose="020B0604020202020204" pitchFamily="34" charset="0"/>
              <a:buNone/>
            </a:pPr>
            <a:r>
              <a:rPr sz="3600" b="1" dirty="0">
                <a:solidFill>
                  <a:schemeClr val="tx2"/>
                </a:solidFill>
                <a:latin typeface="Arial" panose="020B0604020202020204" pitchFamily="34" charset="0"/>
              </a:rPr>
              <a:t>Hình ảnh này</a:t>
            </a:r>
          </a:p>
          <a:p>
            <a:pPr algn="ctr">
              <a:spcBef>
                <a:spcPct val="50000"/>
              </a:spcBef>
              <a:buFont typeface="Arial" panose="020B0604020202020204" pitchFamily="34" charset="0"/>
              <a:buNone/>
            </a:pPr>
            <a:r>
              <a:rPr sz="3600" b="1" dirty="0">
                <a:solidFill>
                  <a:schemeClr val="tx2"/>
                </a:solidFill>
                <a:latin typeface="Arial" panose="020B0604020202020204" pitchFamily="34" charset="0"/>
              </a:rPr>
              <a:t> muốn nói lên điều gì?</a:t>
            </a:r>
            <a:endParaRPr sz="3600" b="1" dirty="0">
              <a:solidFill>
                <a:schemeClr val="bg1"/>
              </a:solidFill>
              <a:latin typeface="Arial" panose="020B0604020202020204" pitchFamily="34" charset="0"/>
            </a:endParaRPr>
          </a:p>
        </p:txBody>
      </p:sp>
      <p:sp>
        <p:nvSpPr>
          <p:cNvPr id="3" name="Text Box 2"/>
          <p:cNvSpPr txBox="1"/>
          <p:nvPr/>
        </p:nvSpPr>
        <p:spPr>
          <a:xfrm>
            <a:off x="1100455" y="55245"/>
            <a:ext cx="7550150" cy="460375"/>
          </a:xfrm>
          <a:prstGeom prst="rect">
            <a:avLst/>
          </a:prstGeom>
          <a:noFill/>
        </p:spPr>
        <p:txBody>
          <a:bodyPr wrap="square" rtlCol="0">
            <a:spAutoFit/>
          </a:bodyPr>
          <a:lstStyle/>
          <a:p>
            <a:pPr algn="ctr"/>
            <a:r>
              <a:rPr lang="vi-VN" altLang="en-US" sz="2400" b="1">
                <a:latin typeface="Times New Roman" panose="02020603050405020304" pitchFamily="18" charset="0"/>
                <a:cs typeface="Times New Roman" panose="02020603050405020304" pitchFamily="18" charset="0"/>
              </a:rPr>
              <a:t>Bài 46: THỰC VẬT GÓP PHẦN ĐIỀU HÒA KHÍ HẬU</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403"/>
                                        </p:tgtEl>
                                        <p:attrNameLst>
                                          <p:attrName>style.visibility</p:attrName>
                                        </p:attrNameLst>
                                      </p:cBhvr>
                                      <p:to>
                                        <p:strVal val="visible"/>
                                      </p:to>
                                    </p:set>
                                    <p:animEffect transition="in" filter="box(in)">
                                      <p:cBhvr>
                                        <p:cTn id="7" dur="500"/>
                                        <p:tgtEl>
                                          <p:spTgt spid="10240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102404"/>
                                        </p:tgtEl>
                                        <p:attrNameLst>
                                          <p:attrName>style.visibility</p:attrName>
                                        </p:attrNameLst>
                                      </p:cBhvr>
                                      <p:to>
                                        <p:strVal val="visible"/>
                                      </p:to>
                                    </p:set>
                                    <p:anim calcmode="lin" valueType="num">
                                      <p:cBhvr>
                                        <p:cTn id="12" dur="1000" fill="hold"/>
                                        <p:tgtEl>
                                          <p:spTgt spid="102404"/>
                                        </p:tgtEl>
                                        <p:attrNameLst>
                                          <p:attrName>ppt_w</p:attrName>
                                        </p:attrNameLst>
                                      </p:cBhvr>
                                      <p:tavLst>
                                        <p:tav tm="0">
                                          <p:val>
                                            <p:fltVal val="0"/>
                                          </p:val>
                                        </p:tav>
                                        <p:tav tm="100000">
                                          <p:val>
                                            <p:strVal val="#ppt_w"/>
                                          </p:val>
                                        </p:tav>
                                      </p:tavLst>
                                    </p:anim>
                                    <p:anim calcmode="lin" valueType="num">
                                      <p:cBhvr>
                                        <p:cTn id="13" dur="1000" fill="hold"/>
                                        <p:tgtEl>
                                          <p:spTgt spid="102404"/>
                                        </p:tgtEl>
                                        <p:attrNameLst>
                                          <p:attrName>ppt_h</p:attrName>
                                        </p:attrNameLst>
                                      </p:cBhvr>
                                      <p:tavLst>
                                        <p:tav tm="0">
                                          <p:val>
                                            <p:fltVal val="0"/>
                                          </p:val>
                                        </p:tav>
                                        <p:tav tm="100000">
                                          <p:val>
                                            <p:strVal val="#ppt_h"/>
                                          </p:val>
                                        </p:tav>
                                      </p:tavLst>
                                    </p:anim>
                                    <p:anim calcmode="lin" valueType="num">
                                      <p:cBhvr>
                                        <p:cTn id="14" dur="1000" fill="hold"/>
                                        <p:tgtEl>
                                          <p:spTgt spid="102404"/>
                                        </p:tgtEl>
                                        <p:attrNameLst>
                                          <p:attrName>style.rotation</p:attrName>
                                        </p:attrNameLst>
                                      </p:cBhvr>
                                      <p:tavLst>
                                        <p:tav tm="0">
                                          <p:val>
                                            <p:fltVal val="90"/>
                                          </p:val>
                                        </p:tav>
                                        <p:tav tm="100000">
                                          <p:val>
                                            <p:fltVal val="0"/>
                                          </p:val>
                                        </p:tav>
                                      </p:tavLst>
                                    </p:anim>
                                    <p:animEffect transition="in" filter="fade">
                                      <p:cBhvr>
                                        <p:cTn id="15" dur="1000"/>
                                        <p:tgtEl>
                                          <p:spTgt spid="102404"/>
                                        </p:tgtEl>
                                      </p:cBhvr>
                                    </p:animEffect>
                                  </p:childTnLst>
                                </p:cTn>
                              </p:par>
                              <p:par>
                                <p:cTn id="16" presetID="49" presetClass="entr" presetSubtype="0" decel="100000" fill="hold" grpId="0" nodeType="withEffect">
                                  <p:stCondLst>
                                    <p:cond delay="0"/>
                                  </p:stCondLst>
                                  <p:childTnLst>
                                    <p:set>
                                      <p:cBhvr>
                                        <p:cTn id="17" dur="1" fill="hold">
                                          <p:stCondLst>
                                            <p:cond delay="0"/>
                                          </p:stCondLst>
                                        </p:cTn>
                                        <p:tgtEl>
                                          <p:spTgt spid="102406"/>
                                        </p:tgtEl>
                                        <p:attrNameLst>
                                          <p:attrName>style.visibility</p:attrName>
                                        </p:attrNameLst>
                                      </p:cBhvr>
                                      <p:to>
                                        <p:strVal val="visible"/>
                                      </p:to>
                                    </p:set>
                                    <p:anim calcmode="lin" valueType="num">
                                      <p:cBhvr>
                                        <p:cTn id="18" dur="500" fill="hold"/>
                                        <p:tgtEl>
                                          <p:spTgt spid="102406"/>
                                        </p:tgtEl>
                                        <p:attrNameLst>
                                          <p:attrName>ppt_w</p:attrName>
                                        </p:attrNameLst>
                                      </p:cBhvr>
                                      <p:tavLst>
                                        <p:tav tm="0">
                                          <p:val>
                                            <p:fltVal val="0"/>
                                          </p:val>
                                        </p:tav>
                                        <p:tav tm="100000">
                                          <p:val>
                                            <p:strVal val="#ppt_w"/>
                                          </p:val>
                                        </p:tav>
                                      </p:tavLst>
                                    </p:anim>
                                    <p:anim calcmode="lin" valueType="num">
                                      <p:cBhvr>
                                        <p:cTn id="19" dur="500" fill="hold"/>
                                        <p:tgtEl>
                                          <p:spTgt spid="102406"/>
                                        </p:tgtEl>
                                        <p:attrNameLst>
                                          <p:attrName>ppt_h</p:attrName>
                                        </p:attrNameLst>
                                      </p:cBhvr>
                                      <p:tavLst>
                                        <p:tav tm="0">
                                          <p:val>
                                            <p:fltVal val="0"/>
                                          </p:val>
                                        </p:tav>
                                        <p:tav tm="100000">
                                          <p:val>
                                            <p:strVal val="#ppt_h"/>
                                          </p:val>
                                        </p:tav>
                                      </p:tavLst>
                                    </p:anim>
                                    <p:anim calcmode="lin" valueType="num">
                                      <p:cBhvr>
                                        <p:cTn id="20" dur="500" fill="hold"/>
                                        <p:tgtEl>
                                          <p:spTgt spid="102406"/>
                                        </p:tgtEl>
                                        <p:attrNameLst>
                                          <p:attrName>style.rotation</p:attrName>
                                        </p:attrNameLst>
                                      </p:cBhvr>
                                      <p:tavLst>
                                        <p:tav tm="0">
                                          <p:val>
                                            <p:fltVal val="360"/>
                                          </p:val>
                                        </p:tav>
                                        <p:tav tm="100000">
                                          <p:val>
                                            <p:fltVal val="0"/>
                                          </p:val>
                                        </p:tav>
                                      </p:tavLst>
                                    </p:anim>
                                    <p:animEffect transition="in" filter="fade">
                                      <p:cBhvr>
                                        <p:cTn id="21" dur="500"/>
                                        <p:tgtEl>
                                          <p:spTgt spid="10240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xit" presetSubtype="4" fill="hold" grpId="1" nodeType="clickEffect">
                                  <p:stCondLst>
                                    <p:cond delay="0"/>
                                  </p:stCondLst>
                                  <p:childTnLst>
                                    <p:anim calcmode="lin" valueType="num">
                                      <p:cBhvr additive="base">
                                        <p:cTn id="25" dur="500"/>
                                        <p:tgtEl>
                                          <p:spTgt spid="102406"/>
                                        </p:tgtEl>
                                        <p:attrNameLst>
                                          <p:attrName>ppt_x</p:attrName>
                                        </p:attrNameLst>
                                      </p:cBhvr>
                                      <p:tavLst>
                                        <p:tav tm="0">
                                          <p:val>
                                            <p:strVal val="ppt_x"/>
                                          </p:val>
                                        </p:tav>
                                        <p:tav tm="100000">
                                          <p:val>
                                            <p:strVal val="ppt_x"/>
                                          </p:val>
                                        </p:tav>
                                      </p:tavLst>
                                    </p:anim>
                                    <p:anim calcmode="lin" valueType="num">
                                      <p:cBhvr additive="base">
                                        <p:cTn id="26" dur="500"/>
                                        <p:tgtEl>
                                          <p:spTgt spid="102406"/>
                                        </p:tgtEl>
                                        <p:attrNameLst>
                                          <p:attrName>ppt_y</p:attrName>
                                        </p:attrNameLst>
                                      </p:cBhvr>
                                      <p:tavLst>
                                        <p:tav tm="0">
                                          <p:val>
                                            <p:strVal val="ppt_y"/>
                                          </p:val>
                                        </p:tav>
                                        <p:tav tm="100000">
                                          <p:val>
                                            <p:strVal val="1+ppt_h/2"/>
                                          </p:val>
                                        </p:tav>
                                      </p:tavLst>
                                    </p:anim>
                                    <p:set>
                                      <p:cBhvr>
                                        <p:cTn id="27" dur="1" fill="hold">
                                          <p:stCondLst>
                                            <p:cond delay="499"/>
                                          </p:stCondLst>
                                        </p:cTn>
                                        <p:tgtEl>
                                          <p:spTgt spid="102406"/>
                                        </p:tgtEl>
                                        <p:attrNameLst>
                                          <p:attrName>style.visibility</p:attrName>
                                        </p:attrNameLst>
                                      </p:cBhvr>
                                      <p:to>
                                        <p:strVal val="hidden"/>
                                      </p:to>
                                    </p:set>
                                  </p:childTnLst>
                                </p:cTn>
                              </p:par>
                              <p:par>
                                <p:cTn id="28" presetID="2" presetClass="exit" presetSubtype="4" fill="hold" grpId="0" nodeType="withEffect">
                                  <p:stCondLst>
                                    <p:cond delay="0"/>
                                  </p:stCondLst>
                                  <p:childTnLst>
                                    <p:anim calcmode="lin" valueType="num">
                                      <p:cBhvr additive="base">
                                        <p:cTn id="29" dur="500"/>
                                        <p:tgtEl>
                                          <p:spTgt spid="102405"/>
                                        </p:tgtEl>
                                        <p:attrNameLst>
                                          <p:attrName>ppt_x</p:attrName>
                                        </p:attrNameLst>
                                      </p:cBhvr>
                                      <p:tavLst>
                                        <p:tav tm="0">
                                          <p:val>
                                            <p:strVal val="ppt_x"/>
                                          </p:val>
                                        </p:tav>
                                        <p:tav tm="100000">
                                          <p:val>
                                            <p:strVal val="ppt_x"/>
                                          </p:val>
                                        </p:tav>
                                      </p:tavLst>
                                    </p:anim>
                                    <p:anim calcmode="lin" valueType="num">
                                      <p:cBhvr additive="base">
                                        <p:cTn id="30" dur="500"/>
                                        <p:tgtEl>
                                          <p:spTgt spid="102405"/>
                                        </p:tgtEl>
                                        <p:attrNameLst>
                                          <p:attrName>ppt_y</p:attrName>
                                        </p:attrNameLst>
                                      </p:cBhvr>
                                      <p:tavLst>
                                        <p:tav tm="0">
                                          <p:val>
                                            <p:strVal val="ppt_y"/>
                                          </p:val>
                                        </p:tav>
                                        <p:tav tm="100000">
                                          <p:val>
                                            <p:strVal val="1+ppt_h/2"/>
                                          </p:val>
                                        </p:tav>
                                      </p:tavLst>
                                    </p:anim>
                                    <p:set>
                                      <p:cBhvr>
                                        <p:cTn id="31" dur="1" fill="hold">
                                          <p:stCondLst>
                                            <p:cond delay="499"/>
                                          </p:stCondLst>
                                        </p:cTn>
                                        <p:tgtEl>
                                          <p:spTgt spid="102405"/>
                                        </p:tgtEl>
                                        <p:attrNameLst>
                                          <p:attrName>style.visibility</p:attrName>
                                        </p:attrNameLst>
                                      </p:cBhvr>
                                      <p:to>
                                        <p:strVal val="hidden"/>
                                      </p:to>
                                    </p:set>
                                  </p:childTnLst>
                                </p:cTn>
                              </p:par>
                              <p:par>
                                <p:cTn id="32" presetID="3" presetClass="exit" presetSubtype="10" fill="hold" nodeType="withEffect">
                                  <p:stCondLst>
                                    <p:cond delay="0"/>
                                  </p:stCondLst>
                                  <p:childTnLst>
                                    <p:animEffect transition="out" filter="blinds(horizontal)">
                                      <p:cBhvr>
                                        <p:cTn id="33" dur="500"/>
                                        <p:tgtEl>
                                          <p:spTgt spid="102403"/>
                                        </p:tgtEl>
                                      </p:cBhvr>
                                    </p:animEffect>
                                    <p:set>
                                      <p:cBhvr>
                                        <p:cTn id="34" dur="1" fill="hold">
                                          <p:stCondLst>
                                            <p:cond delay="499"/>
                                          </p:stCondLst>
                                        </p:cTn>
                                        <p:tgtEl>
                                          <p:spTgt spid="10240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5" grpId="0" bldLvl="0" animBg="1"/>
      <p:bldP spid="102406" grpId="0" bldLvl="0" animBg="1"/>
      <p:bldP spid="102406" grpId="1"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9144000" cy="1143000"/>
          </a:xfrm>
        </p:spPr>
        <p:txBody>
          <a:bodyPr>
            <a:normAutofit fontScale="90000"/>
          </a:bodyPr>
          <a:lstStyle/>
          <a:p>
            <a:pPr algn="ctr">
              <a:defRPr/>
            </a:pPr>
            <a:r>
              <a:rPr lang="vi-VN" b="1" dirty="0">
                <a:solidFill>
                  <a:srgbClr val="FF0000"/>
                </a:solidFill>
              </a:rPr>
              <a:t>Kiểu câu hỏi mở lấy thông tin</a:t>
            </a:r>
            <a:r>
              <a:rPr lang="en-US" dirty="0">
                <a:solidFill>
                  <a:srgbClr val="FF0000"/>
                </a:solidFill>
              </a:rPr>
              <a:t/>
            </a:r>
            <a:br>
              <a:rPr lang="en-US" dirty="0">
                <a:solidFill>
                  <a:srgbClr val="FF0000"/>
                </a:solidFill>
              </a:rPr>
            </a:br>
            <a:endParaRPr lang="en-US" dirty="0">
              <a:solidFill>
                <a:srgbClr val="FF0000"/>
              </a:solidFill>
            </a:endParaRPr>
          </a:p>
        </p:txBody>
      </p:sp>
      <p:sp>
        <p:nvSpPr>
          <p:cNvPr id="3" name="Content Placeholder 2"/>
          <p:cNvSpPr>
            <a:spLocks noGrp="1"/>
          </p:cNvSpPr>
          <p:nvPr>
            <p:ph sz="quarter" idx="13"/>
          </p:nvPr>
        </p:nvSpPr>
        <p:spPr>
          <a:xfrm>
            <a:off x="304800" y="1524000"/>
            <a:ext cx="8229600" cy="4525963"/>
          </a:xfrm>
          <a:ln>
            <a:solidFill>
              <a:srgbClr val="FF0000"/>
            </a:solidFill>
          </a:ln>
        </p:spPr>
        <p:txBody>
          <a:bodyPr>
            <a:normAutofit lnSpcReduction="10000"/>
          </a:bodyPr>
          <a:lstStyle/>
          <a:p>
            <a:pPr marL="0" indent="0" algn="just">
              <a:buFontTx/>
              <a:buNone/>
              <a:defRPr/>
            </a:pPr>
            <a:r>
              <a:rPr lang="vi-VN" sz="2800" dirty="0">
                <a:latin typeface="Times New Roman" panose="02020603050405020304" pitchFamily="18" charset="0"/>
                <a:cs typeface="Times New Roman" panose="02020603050405020304" pitchFamily="18" charset="0"/>
              </a:rPr>
              <a:t>- Loại câu hỏi này giúp HS có cái nhìn tổng quan hoặc đưa ra những băn khoăn về tình huống hiện tại. </a:t>
            </a:r>
            <a:endParaRPr lang="en-US" sz="2800" dirty="0">
              <a:latin typeface="Times New Roman" panose="02020603050405020304" pitchFamily="18" charset="0"/>
              <a:cs typeface="Times New Roman" panose="02020603050405020304" pitchFamily="18" charset="0"/>
            </a:endParaRPr>
          </a:p>
          <a:p>
            <a:pPr marL="0" indent="0" algn="just">
              <a:buFontTx/>
              <a:buNone/>
              <a:defRPr/>
            </a:pPr>
            <a:r>
              <a:rPr lang="vi-VN" sz="2800" dirty="0">
                <a:latin typeface="Times New Roman" panose="02020603050405020304" pitchFamily="18" charset="0"/>
                <a:cs typeface="Times New Roman" panose="02020603050405020304" pitchFamily="18" charset="0"/>
              </a:rPr>
              <a:t>- Dạng câu hỏi này thường sử dụng các từ để hỏi như: </a:t>
            </a:r>
            <a:r>
              <a:rPr lang="vi-VN" sz="2800" i="1" dirty="0">
                <a:latin typeface="Times New Roman" panose="02020603050405020304" pitchFamily="18" charset="0"/>
                <a:cs typeface="Times New Roman" panose="02020603050405020304" pitchFamily="18" charset="0"/>
              </a:rPr>
              <a:t>Động lực nào?, Điều gì khiến....</a:t>
            </a:r>
            <a:endParaRPr lang="en-US" sz="2800" dirty="0">
              <a:latin typeface="Times New Roman" panose="02020603050405020304" pitchFamily="18" charset="0"/>
              <a:cs typeface="Times New Roman" panose="02020603050405020304" pitchFamily="18" charset="0"/>
            </a:endParaRPr>
          </a:p>
          <a:p>
            <a:pPr marL="0" indent="0" algn="just">
              <a:buFontTx/>
              <a:buNone/>
              <a:defRPr/>
            </a:pPr>
            <a:r>
              <a:rPr lang="vi-VN" sz="2800" b="1" u="sng" dirty="0">
                <a:latin typeface="Times New Roman" panose="02020603050405020304" pitchFamily="18" charset="0"/>
                <a:cs typeface="Times New Roman" panose="02020603050405020304" pitchFamily="18" charset="0"/>
              </a:rPr>
              <a:t>Ví dụ: </a:t>
            </a:r>
            <a:endParaRPr lang="en-US" sz="2800" dirty="0">
              <a:latin typeface="Times New Roman" panose="02020603050405020304" pitchFamily="18" charset="0"/>
              <a:cs typeface="Times New Roman" panose="02020603050405020304" pitchFamily="18" charset="0"/>
            </a:endParaRPr>
          </a:p>
          <a:p>
            <a:pPr marL="0" indent="0" algn="just">
              <a:buFontTx/>
              <a:buNone/>
              <a:defRPr/>
            </a:pPr>
            <a:r>
              <a:rPr lang="vi-VN" sz="2800"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Điều gì khiến</a:t>
            </a:r>
            <a:r>
              <a:rPr lang="vi-VN" sz="2800" dirty="0">
                <a:latin typeface="Times New Roman" panose="02020603050405020304" pitchFamily="18" charset="0"/>
                <a:cs typeface="Times New Roman" panose="02020603050405020304" pitchFamily="18" charset="0"/>
              </a:rPr>
              <a:t> </a:t>
            </a:r>
            <a:r>
              <a:rPr lang="en-US" altLang="vi-VN" sz="2800" dirty="0">
                <a:latin typeface="Times New Roman" panose="02020603050405020304" pitchFamily="18" charset="0"/>
                <a:cs typeface="Times New Roman" panose="02020603050405020304" pitchFamily="18" charset="0"/>
              </a:rPr>
              <a:t>ADN rất đa dạng và đặc thù</a:t>
            </a:r>
            <a:r>
              <a:rPr lang="vi-VN"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marL="0" indent="0" algn="just">
              <a:buFontTx/>
              <a:buNone/>
              <a:defRPr/>
            </a:pPr>
            <a:r>
              <a:rPr lang="vi-VN" sz="2800" dirty="0">
                <a:latin typeface="Times New Roman" panose="02020603050405020304" pitchFamily="18" charset="0"/>
                <a:cs typeface="Times New Roman" panose="02020603050405020304" pitchFamily="18" charset="0"/>
              </a:rPr>
              <a:t>+</a:t>
            </a:r>
            <a:r>
              <a:rPr lang="vi-VN" sz="2800" b="1" dirty="0">
                <a:latin typeface="Times New Roman" panose="02020603050405020304" pitchFamily="18" charset="0"/>
                <a:cs typeface="Times New Roman" panose="02020603050405020304" pitchFamily="18" charset="0"/>
              </a:rPr>
              <a:t>Theo em</a:t>
            </a:r>
            <a:r>
              <a:rPr lang="vi-VN" sz="2800" dirty="0">
                <a:latin typeface="Times New Roman" panose="02020603050405020304" pitchFamily="18" charset="0"/>
                <a:cs typeface="Times New Roman" panose="02020603050405020304" pitchFamily="18" charset="0"/>
              </a:rPr>
              <a:t>, </a:t>
            </a:r>
            <a:r>
              <a:rPr lang="en-US" altLang="vi-VN" sz="2800" dirty="0">
                <a:latin typeface="Times New Roman" panose="02020603050405020304" pitchFamily="18" charset="0"/>
                <a:cs typeface="Times New Roman" panose="02020603050405020304" pitchFamily="18" charset="0"/>
              </a:rPr>
              <a:t>điều gì khiến mật độ cá thể trong một quần thể được điều chỉnh quanh mức cân bằng</a:t>
            </a:r>
            <a:r>
              <a:rPr lang="vi-VN" sz="2800"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marL="0" indent="0" algn="just">
              <a:buFontTx/>
              <a:buNone/>
              <a:defRPr/>
            </a:pP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Theo em</a:t>
            </a:r>
            <a:r>
              <a:rPr lang="vi-VN" sz="2800" dirty="0">
                <a:latin typeface="Times New Roman" panose="02020603050405020304" pitchFamily="18" charset="0"/>
                <a:cs typeface="Times New Roman" panose="02020603050405020304" pitchFamily="18" charset="0"/>
              </a:rPr>
              <a:t>, điều gì sẽ xảy ra nếu </a:t>
            </a:r>
            <a:r>
              <a:rPr lang="en-US" altLang="vi-VN" sz="2800" dirty="0">
                <a:latin typeface="Times New Roman" panose="02020603050405020304" pitchFamily="18" charset="0"/>
                <a:cs typeface="Times New Roman" panose="02020603050405020304" pitchFamily="18" charset="0"/>
              </a:rPr>
              <a:t>môi trường bị ô nhiễm</a:t>
            </a:r>
            <a:r>
              <a:rPr lang="vi-VN" sz="2800" dirty="0">
                <a:latin typeface="Times New Roman" panose="02020603050405020304" pitchFamily="18" charset="0"/>
                <a:cs typeface="Times New Roman" panose="02020603050405020304" pitchFamily="18" charset="0"/>
              </a:rPr>
              <a:t>?</a:t>
            </a:r>
            <a:endParaRPr lang="en-US" dirty="0"/>
          </a:p>
          <a:p>
            <a:pPr>
              <a:defRPr/>
            </a:pP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0" y="228600"/>
            <a:ext cx="9144000" cy="1143000"/>
          </a:xfrm>
        </p:spPr>
        <p:txBody>
          <a:bodyPr/>
          <a:lstStyle/>
          <a:p>
            <a:pPr algn="ctr"/>
            <a:r>
              <a:rPr lang="vi-VN" b="1" dirty="0">
                <a:solidFill>
                  <a:srgbClr val="FF0000"/>
                </a:solidFill>
              </a:rPr>
              <a:t>Kiểu câu hỏi mở </a:t>
            </a:r>
            <a:r>
              <a:rPr lang="en-US" b="1" dirty="0" err="1">
                <a:solidFill>
                  <a:srgbClr val="FF0000"/>
                </a:solidFill>
              </a:rPr>
              <a:t>giả</a:t>
            </a:r>
            <a:r>
              <a:rPr lang="en-US" b="1" dirty="0">
                <a:solidFill>
                  <a:srgbClr val="FF0000"/>
                </a:solidFill>
              </a:rPr>
              <a:t> </a:t>
            </a:r>
            <a:r>
              <a:rPr lang="en-US" b="1" dirty="0" err="1">
                <a:solidFill>
                  <a:srgbClr val="FF0000"/>
                </a:solidFill>
              </a:rPr>
              <a:t>định</a:t>
            </a:r>
            <a:endParaRPr lang="en-US" dirty="0">
              <a:solidFill>
                <a:srgbClr val="FF0000"/>
              </a:solidFill>
            </a:endParaRPr>
          </a:p>
        </p:txBody>
      </p:sp>
      <p:sp>
        <p:nvSpPr>
          <p:cNvPr id="3" name="Content Placeholder 2"/>
          <p:cNvSpPr>
            <a:spLocks noGrp="1"/>
          </p:cNvSpPr>
          <p:nvPr>
            <p:ph sz="quarter" idx="13"/>
          </p:nvPr>
        </p:nvSpPr>
        <p:spPr>
          <a:xfrm>
            <a:off x="228600" y="1295400"/>
            <a:ext cx="8229600" cy="4525963"/>
          </a:xfrm>
          <a:ln>
            <a:solidFill>
              <a:srgbClr val="FF0000"/>
            </a:solidFill>
          </a:ln>
        </p:spPr>
        <p:txBody>
          <a:bodyPr>
            <a:normAutofit lnSpcReduction="10000"/>
          </a:bodyPr>
          <a:lstStyle/>
          <a:p>
            <a:pPr marL="0" indent="0" algn="just">
              <a:buFontTx/>
              <a:buNone/>
              <a:defRPr/>
            </a:pP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Loại câu hỏi này giúp HS suy </a:t>
            </a:r>
            <a:r>
              <a:rPr lang="vi-VN" sz="2800" dirty="0" smtClean="0">
                <a:latin typeface="Times New Roman" panose="02020603050405020304" pitchFamily="18" charset="0"/>
                <a:cs typeface="Times New Roman" panose="02020603050405020304" pitchFamily="18" charset="0"/>
              </a:rPr>
              <a:t>nghĩ </a:t>
            </a:r>
            <a:r>
              <a:rPr lang="vi-VN" sz="2800" dirty="0">
                <a:latin typeface="Times New Roman" panose="02020603050405020304" pitchFamily="18" charset="0"/>
                <a:cs typeface="Times New Roman" panose="02020603050405020304" pitchFamily="18" charset="0"/>
              </a:rPr>
              <a:t>vượt ra khỏi khuôn khổ của tình huống hiện tại.</a:t>
            </a:r>
            <a:endParaRPr lang="en-US" sz="2800" dirty="0">
              <a:latin typeface="Times New Roman" panose="02020603050405020304" pitchFamily="18" charset="0"/>
              <a:cs typeface="Times New Roman" panose="02020603050405020304" pitchFamily="18" charset="0"/>
            </a:endParaRPr>
          </a:p>
          <a:p>
            <a:pPr marL="0" indent="0" algn="just">
              <a:buFontTx/>
              <a:buNone/>
              <a:defRPr/>
            </a:pP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Câu hỏi này thường sử dụng các cụm từ để hỏi sau: </a:t>
            </a:r>
            <a:r>
              <a:rPr lang="vi-VN" sz="2800" i="1" dirty="0">
                <a:latin typeface="Times New Roman" panose="02020603050405020304" pitchFamily="18" charset="0"/>
                <a:cs typeface="Times New Roman" panose="02020603050405020304" pitchFamily="18" charset="0"/>
              </a:rPr>
              <a:t>Điều gì nếu.... ?; điều gì sẽ xảy ra nếu... ?; hãy tưởng tượng....,; Nếu.....thì.... ?</a:t>
            </a:r>
            <a:endParaRPr lang="en-US" sz="2800" dirty="0">
              <a:latin typeface="Times New Roman" panose="02020603050405020304" pitchFamily="18" charset="0"/>
              <a:cs typeface="Times New Roman" panose="02020603050405020304" pitchFamily="18" charset="0"/>
            </a:endParaRPr>
          </a:p>
          <a:p>
            <a:pPr marL="0" indent="0">
              <a:buFontTx/>
              <a:buNone/>
              <a:defRPr/>
            </a:pPr>
            <a:r>
              <a:rPr lang="vi-VN" sz="2800" b="1" u="sng" dirty="0">
                <a:latin typeface="Times New Roman" panose="02020603050405020304" pitchFamily="18" charset="0"/>
                <a:cs typeface="Times New Roman" panose="02020603050405020304" pitchFamily="18" charset="0"/>
              </a:rPr>
              <a:t>Ví dụ:</a:t>
            </a:r>
            <a:endParaRPr lang="en-US" sz="2800" dirty="0">
              <a:latin typeface="Times New Roman" panose="02020603050405020304" pitchFamily="18" charset="0"/>
              <a:cs typeface="Times New Roman" panose="02020603050405020304" pitchFamily="18" charset="0"/>
            </a:endParaRPr>
          </a:p>
          <a:p>
            <a:pPr marL="0" indent="0" algn="just">
              <a:buFontTx/>
              <a:buNone/>
              <a:defRPr/>
            </a:pPr>
            <a:r>
              <a:rPr lang="vi-VN" sz="2800"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Điều gì sẽ xảy ra nếu</a:t>
            </a:r>
            <a:r>
              <a:rPr lang="vi-VN"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không có cây xanh trên trái đất</a:t>
            </a:r>
            <a:r>
              <a:rPr lang="en-US" altLang="vi-VN"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marL="0" indent="0" algn="just">
              <a:buFontTx/>
              <a:buNone/>
              <a:defRPr/>
            </a:pPr>
            <a:r>
              <a:rPr lang="vi-VN" sz="2800"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Hãy tưởng tượng xem</a:t>
            </a:r>
            <a:r>
              <a:rPr lang="vi-VN" sz="2800"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điều gì sẽ xảy ra</a:t>
            </a:r>
            <a:r>
              <a:rPr lang="vi-VN" sz="2800" dirty="0">
                <a:latin typeface="Times New Roman" panose="02020603050405020304" pitchFamily="18" charset="0"/>
                <a:cs typeface="Times New Roman" panose="02020603050405020304" pitchFamily="18" charset="0"/>
              </a:rPr>
              <a:t> nếu nh</a:t>
            </a:r>
            <a:r>
              <a:rPr lang="en-US" altLang="vi-VN" sz="2800" dirty="0">
                <a:latin typeface="Times New Roman" panose="02020603050405020304" pitchFamily="18" charset="0"/>
                <a:cs typeface="Times New Roman" panose="02020603050405020304" pitchFamily="18" charset="0"/>
              </a:rPr>
              <a:t>ư không ban hành Luật bảo vệ môi trường</a:t>
            </a:r>
            <a:r>
              <a:rPr lang="vi-VN" sz="2800" dirty="0">
                <a:latin typeface="Times New Roman" panose="02020603050405020304" pitchFamily="18" charset="0"/>
                <a:cs typeface="Times New Roman" panose="02020603050405020304" pitchFamily="18" charset="0"/>
              </a:rPr>
              <a:t> ?</a:t>
            </a:r>
            <a:endParaRPr lang="en-US" dirty="0"/>
          </a:p>
          <a:p>
            <a:pPr>
              <a:defRPr/>
            </a:pP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5560"/>
            <a:ext cx="7391400" cy="1143000"/>
          </a:xfrm>
        </p:spPr>
        <p:txBody>
          <a:bodyPr>
            <a:normAutofit fontScale="90000"/>
          </a:bodyPr>
          <a:lstStyle/>
          <a:p>
            <a:pPr>
              <a:defRPr/>
            </a:pPr>
            <a:r>
              <a:rPr lang="vi-VN" b="1" dirty="0">
                <a:solidFill>
                  <a:srgbClr val="FF0000"/>
                </a:solidFill>
              </a:rPr>
              <a:t>Kiểu câu hỏi mở hỏi ý kiến</a:t>
            </a:r>
            <a:r>
              <a:rPr lang="en-US" dirty="0">
                <a:solidFill>
                  <a:srgbClr val="FF0000"/>
                </a:solidFill>
              </a:rPr>
              <a:t/>
            </a:r>
            <a:br>
              <a:rPr lang="en-US" dirty="0">
                <a:solidFill>
                  <a:srgbClr val="FF0000"/>
                </a:solidFill>
              </a:rPr>
            </a:br>
            <a:endParaRPr lang="en-US" dirty="0">
              <a:solidFill>
                <a:srgbClr val="FF0000"/>
              </a:solidFill>
            </a:endParaRPr>
          </a:p>
        </p:txBody>
      </p:sp>
      <p:sp>
        <p:nvSpPr>
          <p:cNvPr id="3" name="Content Placeholder 2"/>
          <p:cNvSpPr>
            <a:spLocks noGrp="1"/>
          </p:cNvSpPr>
          <p:nvPr>
            <p:ph sz="quarter" idx="13"/>
          </p:nvPr>
        </p:nvSpPr>
        <p:spPr>
          <a:xfrm>
            <a:off x="381000" y="1219200"/>
            <a:ext cx="8229600" cy="5410200"/>
          </a:xfrm>
          <a:ln>
            <a:solidFill>
              <a:srgbClr val="FF0000"/>
            </a:solidFill>
          </a:ln>
        </p:spPr>
        <p:txBody>
          <a:bodyPr>
            <a:normAutofit lnSpcReduction="10000"/>
          </a:bodyPr>
          <a:lstStyle/>
          <a:p>
            <a:pPr marL="0" indent="0" algn="just">
              <a:buFontTx/>
              <a:buNone/>
              <a:defRPr/>
            </a:pPr>
            <a:r>
              <a:rPr lang="vi-VN" sz="2800" dirty="0">
                <a:latin typeface="Times New Roman" panose="02020603050405020304" pitchFamily="18" charset="0"/>
                <a:cs typeface="Times New Roman" panose="02020603050405020304" pitchFamily="18" charset="0"/>
              </a:rPr>
              <a:t>- Kiểu câu hỏi này dùng để HS đưa ra ý kiến, suy nghĩ của mình về một sự kiện, vấn đề, chủ đề địa lí nào đó.</a:t>
            </a:r>
            <a:endParaRPr lang="en-US" sz="2800" dirty="0">
              <a:latin typeface="Times New Roman" panose="02020603050405020304" pitchFamily="18" charset="0"/>
              <a:cs typeface="Times New Roman" panose="02020603050405020304" pitchFamily="18" charset="0"/>
            </a:endParaRPr>
          </a:p>
          <a:p>
            <a:pPr marL="0" indent="0" algn="just">
              <a:buFontTx/>
              <a:buNone/>
              <a:defRPr/>
            </a:pPr>
            <a:r>
              <a:rPr lang="vi-VN" sz="2800" dirty="0">
                <a:latin typeface="Times New Roman" panose="02020603050405020304" pitchFamily="18" charset="0"/>
                <a:cs typeface="Times New Roman" panose="02020603050405020304" pitchFamily="18" charset="0"/>
              </a:rPr>
              <a:t>- Câu hỏi này thường sử dụng với các từ và cụm từ để hỏi như:</a:t>
            </a:r>
            <a:r>
              <a:rPr lang="vi-VN" sz="2800" i="1" dirty="0">
                <a:latin typeface="Times New Roman" panose="02020603050405020304" pitchFamily="18" charset="0"/>
                <a:cs typeface="Times New Roman" panose="02020603050405020304" pitchFamily="18" charset="0"/>
              </a:rPr>
              <a:t> Em nghĩ gì về điều này ?;  Ý  kiến của em về vấn đề đó như thế nào ? Em quan tâm nhất về...... ?</a:t>
            </a:r>
            <a:endParaRPr lang="en-US" sz="2800" dirty="0">
              <a:latin typeface="Times New Roman" panose="02020603050405020304" pitchFamily="18" charset="0"/>
              <a:cs typeface="Times New Roman" panose="02020603050405020304" pitchFamily="18" charset="0"/>
            </a:endParaRPr>
          </a:p>
          <a:p>
            <a:pPr marL="0" indent="0" algn="just">
              <a:buFontTx/>
              <a:buNone/>
              <a:defRPr/>
            </a:pPr>
            <a:r>
              <a:rPr lang="vi-VN" sz="2800" b="1" u="sng" dirty="0">
                <a:latin typeface="Times New Roman" panose="02020603050405020304" pitchFamily="18" charset="0"/>
                <a:cs typeface="Times New Roman" panose="02020603050405020304" pitchFamily="18" charset="0"/>
              </a:rPr>
              <a:t>Ví dụ: </a:t>
            </a:r>
            <a:endParaRPr lang="en-US" sz="2800" dirty="0">
              <a:latin typeface="Times New Roman" panose="02020603050405020304" pitchFamily="18" charset="0"/>
              <a:cs typeface="Times New Roman" panose="02020603050405020304" pitchFamily="18" charset="0"/>
            </a:endParaRPr>
          </a:p>
          <a:p>
            <a:pPr marL="0" indent="0" algn="just">
              <a:buFontTx/>
              <a:buNone/>
              <a:defRPr/>
            </a:pPr>
            <a:r>
              <a:rPr lang="vi-VN" sz="2800" dirty="0">
                <a:latin typeface="Times New Roman" panose="02020603050405020304" pitchFamily="18" charset="0"/>
                <a:cs typeface="Times New Roman" panose="02020603050405020304" pitchFamily="18" charset="0"/>
              </a:rPr>
              <a:t>- Có nhận định rằng: “ </a:t>
            </a:r>
            <a:r>
              <a:rPr lang="en-US" altLang="vi-VN" sz="2800" i="1" dirty="0">
                <a:latin typeface="Times New Roman" panose="02020603050405020304" pitchFamily="18" charset="0"/>
                <a:cs typeface="Times New Roman" panose="02020603050405020304" pitchFamily="18" charset="0"/>
              </a:rPr>
              <a:t>Tự thụ phấn bắt buộc ở cây giao phấn và giao phối gần ở động vật chỉ gây hậu quả xấu chứ không có vai trò gì trong sản xuất và chọn giống</a:t>
            </a:r>
            <a:r>
              <a:rPr lang="vi-VN" sz="2800"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Ý kiến của em</a:t>
            </a:r>
            <a:r>
              <a:rPr lang="vi-VN" sz="2800" dirty="0">
                <a:latin typeface="Times New Roman" panose="02020603050405020304" pitchFamily="18" charset="0"/>
                <a:cs typeface="Times New Roman" panose="02020603050405020304" pitchFamily="18" charset="0"/>
              </a:rPr>
              <a:t> về vấn đề đó như thế nào?</a:t>
            </a:r>
            <a:endParaRPr lang="en-US" sz="2800" dirty="0">
              <a:latin typeface="Times New Roman" panose="02020603050405020304" pitchFamily="18" charset="0"/>
              <a:cs typeface="Times New Roman" panose="02020603050405020304" pitchFamily="18" charset="0"/>
            </a:endParaRPr>
          </a:p>
          <a:p>
            <a:pPr marL="0" indent="0" algn="just">
              <a:buFontTx/>
              <a:buNone/>
              <a:defRPr/>
            </a:pPr>
            <a:r>
              <a:rPr lang="vi-VN" sz="2800" dirty="0">
                <a:latin typeface="Times New Roman" panose="02020603050405020304" pitchFamily="18" charset="0"/>
                <a:cs typeface="Times New Roman" panose="02020603050405020304" pitchFamily="18" charset="0"/>
              </a:rPr>
              <a:t>-  Có nhận định rằng: “ ”. </a:t>
            </a:r>
            <a:r>
              <a:rPr lang="vi-VN" sz="2800" b="1" dirty="0">
                <a:latin typeface="Times New Roman" panose="02020603050405020304" pitchFamily="18" charset="0"/>
                <a:cs typeface="Times New Roman" panose="02020603050405020304" pitchFamily="18" charset="0"/>
              </a:rPr>
              <a:t>Ý kiến của em</a:t>
            </a:r>
            <a:r>
              <a:rPr lang="vi-VN" sz="2800" dirty="0">
                <a:latin typeface="Times New Roman" panose="02020603050405020304" pitchFamily="18" charset="0"/>
                <a:cs typeface="Times New Roman" panose="02020603050405020304" pitchFamily="18" charset="0"/>
              </a:rPr>
              <a:t> về vấn đề đó như thế nào?</a:t>
            </a:r>
            <a:endParaRPr lang="en-US" dirty="0"/>
          </a:p>
          <a:p>
            <a:pPr>
              <a:defRPr/>
            </a:pP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458200" cy="1143000"/>
          </a:xfrm>
        </p:spPr>
        <p:txBody>
          <a:bodyPr>
            <a:normAutofit/>
          </a:bodyPr>
          <a:lstStyle/>
          <a:p>
            <a:pPr algn="ctr"/>
            <a:r>
              <a:rPr lang="vi-VN" b="1" dirty="0">
                <a:solidFill>
                  <a:srgbClr val="FF0000"/>
                </a:solidFill>
              </a:rPr>
              <a:t>Kiểu câu hỏi mở về hành động</a:t>
            </a:r>
            <a:endParaRPr lang="en-US" dirty="0">
              <a:solidFill>
                <a:srgbClr val="FF0000"/>
              </a:solidFill>
            </a:endParaRPr>
          </a:p>
        </p:txBody>
      </p:sp>
      <p:sp>
        <p:nvSpPr>
          <p:cNvPr id="3" name="Content Placeholder 2"/>
          <p:cNvSpPr>
            <a:spLocks noGrp="1"/>
          </p:cNvSpPr>
          <p:nvPr>
            <p:ph sz="quarter" idx="13"/>
          </p:nvPr>
        </p:nvSpPr>
        <p:spPr>
          <a:xfrm>
            <a:off x="457200" y="1219200"/>
            <a:ext cx="8229600" cy="5410200"/>
          </a:xfrm>
          <a:ln>
            <a:solidFill>
              <a:srgbClr val="FF0000"/>
            </a:solidFill>
          </a:ln>
        </p:spPr>
        <p:txBody>
          <a:bodyPr>
            <a:normAutofit/>
          </a:bodyPr>
          <a:lstStyle/>
          <a:p>
            <a:pPr marL="0" indent="0" algn="just">
              <a:buNone/>
            </a:pPr>
            <a:r>
              <a:rPr lang="vi-VN" sz="2400" dirty="0">
                <a:latin typeface="Times New Roman" panose="02020603050405020304" pitchFamily="18" charset="0"/>
                <a:cs typeface="Times New Roman" panose="02020603050405020304" pitchFamily="18" charset="0"/>
              </a:rPr>
              <a:t>- Kiểu câu hỏi này dùng để HS đưa ra ý kiến, suy - Loại câu hỏi này giúp cho HS đưa ra các giải pháp, các ý tưởng,... để sử dụng hiệu quả tài nguyên; phát triển bền vững; thích ứng với môi trường địa lí; thích ứng với sự thay đổi của tự nhiên, của xã hội cũng như các xu hướng phát triển kinh tế, các vấn đề đặt ra đối với bản thân, gia đình, cộng đồng, khu vực và thế giới.</a:t>
            </a:r>
            <a:endParaRPr lang="en-US" sz="2400" dirty="0">
              <a:latin typeface="Times New Roman" panose="02020603050405020304" pitchFamily="18" charset="0"/>
              <a:cs typeface="Times New Roman" panose="02020603050405020304" pitchFamily="18" charset="0"/>
            </a:endParaRPr>
          </a:p>
          <a:p>
            <a:pPr algn="just"/>
            <a:r>
              <a:rPr lang="vi-VN" sz="2400" b="1" u="sng" dirty="0">
                <a:latin typeface="Times New Roman" panose="02020603050405020304" pitchFamily="18" charset="0"/>
                <a:cs typeface="Times New Roman" panose="02020603050405020304" pitchFamily="18" charset="0"/>
              </a:rPr>
              <a:t>Ví dụ:</a:t>
            </a:r>
            <a:endParaRPr lang="en-US" sz="2400" dirty="0">
              <a:latin typeface="Times New Roman" panose="02020603050405020304" pitchFamily="18" charset="0"/>
              <a:cs typeface="Times New Roman" panose="02020603050405020304" pitchFamily="18" charset="0"/>
            </a:endParaRPr>
          </a:p>
          <a:p>
            <a:pPr marL="0" indent="0" algn="just">
              <a:buNone/>
            </a:pPr>
            <a:r>
              <a:rPr lang="vi-VN" sz="2400" dirty="0">
                <a:latin typeface="Times New Roman" panose="02020603050405020304" pitchFamily="18" charset="0"/>
                <a:cs typeface="Times New Roman" panose="02020603050405020304" pitchFamily="18" charset="0"/>
              </a:rPr>
              <a:t>+ Theo em, để bảo vệ sự đa dạng sinh học </a:t>
            </a:r>
            <a:r>
              <a:rPr lang="vi-VN" sz="2400" b="1" dirty="0">
                <a:latin typeface="Times New Roman" panose="02020603050405020304" pitchFamily="18" charset="0"/>
                <a:cs typeface="Times New Roman" panose="02020603050405020304" pitchFamily="18" charset="0"/>
              </a:rPr>
              <a:t>chúng ta cần phải làm gì</a:t>
            </a:r>
            <a:r>
              <a:rPr lang="vi-VN"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0" indent="0" algn="just">
              <a:buNone/>
            </a:pPr>
            <a:r>
              <a:rPr lang="vi-VN" sz="2400" dirty="0">
                <a:latin typeface="Times New Roman" panose="02020603050405020304" pitchFamily="18" charset="0"/>
                <a:cs typeface="Times New Roman" panose="02020603050405020304" pitchFamily="18" charset="0"/>
              </a:rPr>
              <a:t>+ Theo em, để sử dụng hợp lí tài nguyên nước,  </a:t>
            </a:r>
            <a:r>
              <a:rPr lang="vi-VN" sz="2400" b="1" dirty="0">
                <a:latin typeface="Times New Roman" panose="02020603050405020304" pitchFamily="18" charset="0"/>
                <a:cs typeface="Times New Roman" panose="02020603050405020304" pitchFamily="18" charset="0"/>
              </a:rPr>
              <a:t>nước ta cần phải giải quyết những vấn đề nào</a:t>
            </a:r>
            <a:r>
              <a:rPr lang="vi-VN"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0" indent="0" algn="just">
              <a:buNone/>
            </a:pPr>
            <a:r>
              <a:rPr lang="vi-VN" sz="2400" dirty="0">
                <a:latin typeface="Times New Roman" panose="02020603050405020304" pitchFamily="18" charset="0"/>
                <a:cs typeface="Times New Roman" panose="02020603050405020304" pitchFamily="18" charset="0"/>
              </a:rPr>
              <a:t>+ Nếu em là chủ tịch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Thị</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Buôn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Hồ</a:t>
            </a:r>
            <a:r>
              <a:rPr lang="vi-VN" sz="2400" dirty="0" smtClean="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em sẽ ưu tiên giải quyết vấn đề nào</a:t>
            </a:r>
            <a:r>
              <a:rPr lang="vi-VN" sz="2400" dirty="0">
                <a:latin typeface="Times New Roman" panose="02020603050405020304" pitchFamily="18" charset="0"/>
                <a:cs typeface="Times New Roman" panose="02020603050405020304" pitchFamily="18" charset="0"/>
              </a:rPr>
              <a:t> về môi trường để phát triển </a:t>
            </a:r>
            <a:r>
              <a:rPr lang="en-US" sz="2400" dirty="0" err="1" smtClean="0">
                <a:latin typeface="Times New Roman" panose="02020603050405020304" pitchFamily="18" charset="0"/>
                <a:cs typeface="Times New Roman" panose="02020603050405020304" pitchFamily="18" charset="0"/>
              </a:rPr>
              <a:t>thị</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xã</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này</a:t>
            </a:r>
            <a:r>
              <a:rPr lang="vi-VN"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0" y="152400"/>
            <a:ext cx="8915400" cy="1143000"/>
          </a:xfrm>
        </p:spPr>
        <p:txBody>
          <a:bodyPr/>
          <a:lstStyle/>
          <a:p>
            <a:pPr algn="ctr" eaLnBrk="1" hangingPunct="1"/>
            <a:r>
              <a:rPr lang="en-US" dirty="0" err="1" smtClean="0">
                <a:solidFill>
                  <a:srgbClr val="FF0000"/>
                </a:solidFill>
              </a:rPr>
              <a:t>Phương</a:t>
            </a:r>
            <a:r>
              <a:rPr lang="en-US" dirty="0" smtClean="0">
                <a:solidFill>
                  <a:srgbClr val="FF0000"/>
                </a:solidFill>
              </a:rPr>
              <a:t> </a:t>
            </a:r>
            <a:r>
              <a:rPr lang="en-US" dirty="0" err="1" smtClean="0">
                <a:solidFill>
                  <a:srgbClr val="FF0000"/>
                </a:solidFill>
              </a:rPr>
              <a:t>pháp</a:t>
            </a:r>
            <a:r>
              <a:rPr lang="en-US" b="1" dirty="0" smtClean="0">
                <a:solidFill>
                  <a:srgbClr val="FF0000"/>
                </a:solidFill>
              </a:rPr>
              <a:t> </a:t>
            </a:r>
            <a:r>
              <a:rPr lang="en-US" b="1" dirty="0" err="1">
                <a:solidFill>
                  <a:srgbClr val="FF0000"/>
                </a:solidFill>
              </a:rPr>
              <a:t>thảo</a:t>
            </a:r>
            <a:r>
              <a:rPr lang="en-US" b="1" dirty="0">
                <a:solidFill>
                  <a:srgbClr val="FF0000"/>
                </a:solidFill>
              </a:rPr>
              <a:t> </a:t>
            </a:r>
            <a:r>
              <a:rPr lang="en-US" b="1" dirty="0" err="1">
                <a:solidFill>
                  <a:srgbClr val="FF0000"/>
                </a:solidFill>
              </a:rPr>
              <a:t>luận</a:t>
            </a:r>
            <a:r>
              <a:rPr lang="en-US" b="1" dirty="0">
                <a:solidFill>
                  <a:srgbClr val="FF0000"/>
                </a:solidFill>
              </a:rPr>
              <a:t> </a:t>
            </a:r>
            <a:r>
              <a:rPr lang="en-US" b="1" dirty="0" err="1">
                <a:solidFill>
                  <a:srgbClr val="FF0000"/>
                </a:solidFill>
              </a:rPr>
              <a:t>nhóm</a:t>
            </a:r>
            <a:endParaRPr lang="en-US" b="1" dirty="0">
              <a:solidFill>
                <a:srgbClr val="FF0000"/>
              </a:solidFill>
            </a:endParaRPr>
          </a:p>
        </p:txBody>
      </p:sp>
      <p:sp>
        <p:nvSpPr>
          <p:cNvPr id="59395" name="Rectangle 3"/>
          <p:cNvSpPr>
            <a:spLocks noGrp="1" noChangeArrowheads="1"/>
          </p:cNvSpPr>
          <p:nvPr>
            <p:ph sz="quarter" idx="13"/>
          </p:nvPr>
        </p:nvSpPr>
        <p:spPr>
          <a:xfrm>
            <a:off x="0" y="1676400"/>
            <a:ext cx="8991600" cy="4038600"/>
          </a:xfrm>
          <a:solidFill>
            <a:srgbClr val="CCFFCC"/>
          </a:solidFill>
        </p:spPr>
        <p:txBody>
          <a:bodyPr>
            <a:noAutofit/>
          </a:bodyPr>
          <a:lstStyle/>
          <a:p>
            <a:pPr eaLnBrk="1" hangingPunct="1"/>
            <a:r>
              <a:rPr lang="en-US" sz="4000" dirty="0" err="1">
                <a:latin typeface="Times New Roman" panose="02020603050405020304" pitchFamily="18" charset="0"/>
                <a:cs typeface="Times New Roman" panose="02020603050405020304" pitchFamily="18" charset="0"/>
              </a:rPr>
              <a:t>Kĩ</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thuật</a:t>
            </a:r>
            <a:r>
              <a:rPr lang="en-US" sz="4000" dirty="0">
                <a:latin typeface="Times New Roman" panose="02020603050405020304" pitchFamily="18" charset="0"/>
                <a:cs typeface="Times New Roman" panose="02020603050405020304" pitchFamily="18" charset="0"/>
              </a:rPr>
              <a:t> “ </a:t>
            </a:r>
            <a:r>
              <a:rPr lang="en-US" sz="4000" dirty="0" err="1">
                <a:latin typeface="Times New Roman" panose="02020603050405020304" pitchFamily="18" charset="0"/>
                <a:cs typeface="Times New Roman" panose="02020603050405020304" pitchFamily="18" charset="0"/>
              </a:rPr>
              <a:t>Khăn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trải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bàn</a:t>
            </a:r>
            <a:r>
              <a:rPr lang="en-US" sz="4000" dirty="0">
                <a:latin typeface="Times New Roman" panose="02020603050405020304" pitchFamily="18" charset="0"/>
                <a:cs typeface="Times New Roman" panose="02020603050405020304" pitchFamily="18" charset="0"/>
              </a:rPr>
              <a:t>”</a:t>
            </a:r>
          </a:p>
          <a:p>
            <a:pPr eaLnBrk="1" hangingPunct="1"/>
            <a:r>
              <a:rPr lang="en-US" sz="4000" dirty="0" err="1">
                <a:latin typeface="Times New Roman" panose="02020603050405020304" pitchFamily="18" charset="0"/>
                <a:cs typeface="Times New Roman" panose="02020603050405020304" pitchFamily="18" charset="0"/>
              </a:rPr>
              <a:t>Kĩ</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thuật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mảnh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ghép</a:t>
            </a:r>
            <a:r>
              <a:rPr lang="en-US" sz="4000" dirty="0">
                <a:latin typeface="Times New Roman" panose="02020603050405020304" pitchFamily="18" charset="0"/>
                <a:cs typeface="Times New Roman" panose="02020603050405020304" pitchFamily="18" charset="0"/>
              </a:rPr>
              <a:t>”</a:t>
            </a:r>
          </a:p>
          <a:p>
            <a:pPr eaLnBrk="1" hangingPunct="1"/>
            <a:r>
              <a:rPr lang="en-US" sz="4000" dirty="0" err="1">
                <a:latin typeface="Times New Roman" panose="02020603050405020304" pitchFamily="18" charset="0"/>
                <a:cs typeface="Times New Roman" panose="02020603050405020304" pitchFamily="18" charset="0"/>
              </a:rPr>
              <a:t>Kĩ</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thuật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ủng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hộ</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phản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đối</a:t>
            </a:r>
            <a:r>
              <a:rPr lang="en-US" sz="40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533400"/>
            <a:ext cx="7543800" cy="4031873"/>
          </a:xfrm>
          <a:prstGeom prst="rect">
            <a:avLst/>
          </a:prstGeom>
          <a:noFill/>
        </p:spPr>
        <p:txBody>
          <a:bodyPr wrap="square" rtlCol="0">
            <a:spAutoFit/>
          </a:bodyPr>
          <a:lstStyle/>
          <a:p>
            <a:r>
              <a:rPr lang="en-US" sz="3200" dirty="0" err="1" smtClean="0">
                <a:latin typeface="Times New Roman" panose="02020603050405020304" pitchFamily="18" charset="0"/>
                <a:cs typeface="Times New Roman" panose="02020603050405020304" pitchFamily="18" charset="0"/>
              </a:rPr>
              <a:t>Phương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pháp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bàn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tay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nặn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bột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đã</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được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tổ</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chức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chuyên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đề</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Cô</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Phượng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đã</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báo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cáo</a:t>
            </a:r>
            <a:r>
              <a:rPr lang="en-US" sz="3200" dirty="0" smtClean="0">
                <a:latin typeface="Times New Roman" panose="02020603050405020304" pitchFamily="18" charset="0"/>
                <a:cs typeface="Times New Roman" panose="02020603050405020304" pitchFamily="18" charset="0"/>
              </a:rPr>
              <a:t> chi </a:t>
            </a:r>
            <a:r>
              <a:rPr lang="en-US" sz="3200" dirty="0" err="1" smtClean="0">
                <a:latin typeface="Times New Roman" panose="02020603050405020304" pitchFamily="18" charset="0"/>
                <a:cs typeface="Times New Roman" panose="02020603050405020304" pitchFamily="18" charset="0"/>
              </a:rPr>
              <a:t>tiết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vào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đầu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năm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học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học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này</a:t>
            </a:r>
            <a:r>
              <a:rPr lang="en-US" sz="3200" dirty="0" smtClean="0">
                <a:latin typeface="Times New Roman" panose="02020603050405020304" pitchFamily="18" charset="0"/>
                <a:cs typeface="Times New Roman" panose="02020603050405020304" pitchFamily="18" charset="0"/>
              </a:rPr>
              <a:t>.</a:t>
            </a:r>
          </a:p>
          <a:p>
            <a:r>
              <a:rPr lang="en-US" sz="3200" dirty="0" err="1" smtClean="0">
                <a:latin typeface="Times New Roman" panose="02020603050405020304" pitchFamily="18" charset="0"/>
                <a:cs typeface="Times New Roman" panose="02020603050405020304" pitchFamily="18" charset="0"/>
              </a:rPr>
              <a:t>Thầy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cô</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nhắc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lại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bước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thực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hiện</a:t>
            </a:r>
            <a:r>
              <a:rPr lang="en-US" sz="3200" dirty="0" smtClean="0">
                <a:latin typeface="Times New Roman" panose="02020603050405020304" pitchFamily="18" charset="0"/>
                <a:cs typeface="Times New Roman" panose="02020603050405020304" pitchFamily="18" charset="0"/>
              </a:rPr>
              <a:t>?</a:t>
            </a:r>
          </a:p>
          <a:p>
            <a:r>
              <a:rPr lang="en-US" sz="3200" dirty="0" err="1" smtClean="0">
                <a:latin typeface="Times New Roman" panose="02020603050405020304" pitchFamily="18" charset="0"/>
                <a:cs typeface="Times New Roman" panose="02020603050405020304" pitchFamily="18" charset="0"/>
              </a:rPr>
              <a:t>Nét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đặc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trưng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của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phương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pháp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này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gì</a:t>
            </a:r>
            <a:r>
              <a:rPr lang="en-US" sz="3200" dirty="0" smtClean="0">
                <a:latin typeface="Times New Roman" panose="02020603050405020304" pitchFamily="18" charset="0"/>
                <a:cs typeface="Times New Roman" panose="02020603050405020304" pitchFamily="18" charset="0"/>
              </a:rPr>
              <a:t>?</a:t>
            </a:r>
          </a:p>
          <a:p>
            <a:r>
              <a:rPr lang="en-US" sz="3200" dirty="0" err="1" smtClean="0">
                <a:latin typeface="Times New Roman" panose="02020603050405020304" pitchFamily="18" charset="0"/>
                <a:cs typeface="Times New Roman" panose="02020603050405020304" pitchFamily="18" charset="0"/>
              </a:rPr>
              <a:t>Trong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quá</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trình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thực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hiện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thầy</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a:t>
            </a:r>
            <a:r>
              <a:rPr lang="en-US" sz="3200" dirty="0" err="1" smtClean="0">
                <a:latin typeface="Times New Roman" panose="02020603050405020304" pitchFamily="18" charset="0"/>
                <a:cs typeface="Times New Roman" panose="02020603050405020304" pitchFamily="18" charset="0"/>
              </a:rPr>
              <a:t>cô</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có</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những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nhận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xét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gì</a:t>
            </a:r>
            <a:r>
              <a:rPr lang="en-US" sz="3200" dirty="0" smtClean="0">
                <a:latin typeface="Times New Roman" panose="02020603050405020304" pitchFamily="18" charset="0"/>
                <a:cs typeface="Times New Roman" panose="02020603050405020304" pitchFamily="18" charset="0"/>
              </a:rPr>
              <a:t>?</a:t>
            </a:r>
          </a:p>
          <a:p>
            <a:r>
              <a:rPr lang="en-US" sz="3200" dirty="0" smtClean="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782344" y="0"/>
            <a:ext cx="6512511" cy="1143000"/>
          </a:xfrm>
        </p:spPr>
        <p:txBody>
          <a:bodyPr/>
          <a:lstStyle/>
          <a:p>
            <a:pPr eaLnBrk="1" hangingPunct="1"/>
            <a:r>
              <a:rPr lang="vi-VN" b="1" dirty="0">
                <a:solidFill>
                  <a:srgbClr val="FF3300"/>
                </a:solidFill>
              </a:rPr>
              <a:t>Kĩ thuật “các mảnh ghép”</a:t>
            </a:r>
            <a:endParaRPr lang="en-US" b="1" dirty="0">
              <a:solidFill>
                <a:srgbClr val="FF3300"/>
              </a:solidFill>
            </a:endParaRPr>
          </a:p>
        </p:txBody>
      </p:sp>
      <p:graphicFrame>
        <p:nvGraphicFramePr>
          <p:cNvPr id="41989" name="Object 5"/>
          <p:cNvGraphicFramePr>
            <a:graphicFrameLocks noGrp="1" noChangeAspect="1"/>
          </p:cNvGraphicFramePr>
          <p:nvPr>
            <p:ph sz="quarter" idx="13"/>
          </p:nvPr>
        </p:nvGraphicFramePr>
        <p:xfrm>
          <a:off x="4033520" y="2209800"/>
          <a:ext cx="4876800" cy="3657600"/>
        </p:xfrm>
        <a:graphic>
          <a:graphicData uri="http://schemas.openxmlformats.org/presentationml/2006/ole">
            <mc:AlternateContent xmlns:mc="http://schemas.openxmlformats.org/markup-compatibility/2006">
              <mc:Choice xmlns:v="urn:schemas-microsoft-com:vml" Requires="v">
                <p:oleObj spid="_x0000_s1048" name="Slide" r:id="rId3" imgW="4364355" imgH="3263265" progId="PowerPoint.Slide.8">
                  <p:embed/>
                </p:oleObj>
              </mc:Choice>
              <mc:Fallback>
                <p:oleObj name="Slide" r:id="rId3" imgW="4364355" imgH="3263265" progId="PowerPoint.Slide.8">
                  <p:embed/>
                  <p:pic>
                    <p:nvPicPr>
                      <p:cNvPr id="0" name="Picture 10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3520" y="2209800"/>
                        <a:ext cx="4876800" cy="365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987" name="Text Box 3"/>
          <p:cNvSpPr txBox="1">
            <a:spLocks noChangeArrowheads="1"/>
          </p:cNvSpPr>
          <p:nvPr/>
        </p:nvSpPr>
        <p:spPr bwMode="auto">
          <a:xfrm>
            <a:off x="304800" y="1828800"/>
            <a:ext cx="411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p>
        </p:txBody>
      </p:sp>
      <p:sp>
        <p:nvSpPr>
          <p:cNvPr id="41988" name="Rectangle 4"/>
          <p:cNvSpPr>
            <a:spLocks noChangeArrowheads="1"/>
          </p:cNvSpPr>
          <p:nvPr/>
        </p:nvSpPr>
        <p:spPr bwMode="auto">
          <a:xfrm>
            <a:off x="228600" y="1436847"/>
            <a:ext cx="3581400" cy="526224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vi-VN" sz="2400" dirty="0">
                <a:latin typeface="Times New Roman" panose="02020603050405020304" pitchFamily="18" charset="0"/>
                <a:cs typeface="Times New Roman" panose="02020603050405020304" pitchFamily="18" charset="0"/>
              </a:rPr>
              <a:t>           Kĩ thuật dạy học </a:t>
            </a:r>
            <a:r>
              <a:rPr lang="vi-VN" sz="2400" b="1" dirty="0">
                <a:solidFill>
                  <a:srgbClr val="FF3300"/>
                </a:solidFill>
                <a:latin typeface="Times New Roman" panose="02020603050405020304" pitchFamily="18" charset="0"/>
                <a:cs typeface="Times New Roman" panose="02020603050405020304" pitchFamily="18" charset="0"/>
              </a:rPr>
              <a:t>“các mảnh ghép”</a:t>
            </a:r>
            <a:r>
              <a:rPr lang="vi-VN" sz="2400" dirty="0">
                <a:latin typeface="Times New Roman" panose="02020603050405020304" pitchFamily="18" charset="0"/>
                <a:cs typeface="Times New Roman" panose="02020603050405020304" pitchFamily="18" charset="0"/>
              </a:rPr>
              <a:t> là kĩ thuật dạy học mang tính hợp tác kết hợp giữa hoạt động cá nhân và hoạt động nhóm.  Nhờ có vai trò làm </a:t>
            </a:r>
            <a:r>
              <a:rPr lang="vi-VN" sz="2400" b="1" dirty="0">
                <a:latin typeface="Times New Roman" panose="02020603050405020304" pitchFamily="18" charset="0"/>
                <a:cs typeface="Times New Roman" panose="02020603050405020304" pitchFamily="18" charset="0"/>
              </a:rPr>
              <a:t>“</a:t>
            </a:r>
            <a:r>
              <a:rPr lang="vi-VN" sz="2400" b="1" i="1" dirty="0">
                <a:solidFill>
                  <a:srgbClr val="3333FF"/>
                </a:solidFill>
                <a:latin typeface="Times New Roman" panose="02020603050405020304" pitchFamily="18" charset="0"/>
                <a:cs typeface="Times New Roman" panose="02020603050405020304" pitchFamily="18" charset="0"/>
              </a:rPr>
              <a:t>chuyên gia</a:t>
            </a:r>
            <a:r>
              <a:rPr lang="vi-VN" sz="2400" b="1"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của kĩ thuật dạy học này nên đã kích thích, thúc đẩy sự tham gia tích cực, tăng cường tính độc lập, trách nhiệm của cá nhân HS, </a:t>
            </a:r>
            <a:r>
              <a:rPr lang="vi-VN" sz="2400" dirty="0" smtClean="0">
                <a:latin typeface="Times New Roman" panose="02020603050405020304" pitchFamily="18" charset="0"/>
                <a:cs typeface="Times New Roman" panose="02020603050405020304" pitchFamily="18" charset="0"/>
              </a:rPr>
              <a:t>cũng </a:t>
            </a:r>
            <a:r>
              <a:rPr lang="vi-VN" sz="2400" dirty="0">
                <a:latin typeface="Times New Roman" panose="02020603050405020304" pitchFamily="18" charset="0"/>
                <a:cs typeface="Times New Roman" panose="02020603050405020304" pitchFamily="18" charset="0"/>
              </a:rPr>
              <a:t>như việc phát huy các lợi thế của tổ chức dạy học theo nhóm..</a:t>
            </a:r>
            <a:r>
              <a:rPr lang="en-US" sz="2400" dirty="0">
                <a:latin typeface="Times New Roman" panose="02020603050405020304" pitchFamily="18" charset="0"/>
                <a:cs typeface="Times New Roman" panose="02020603050405020304" pitchFamily="18" charset="0"/>
              </a:rPr>
              <a:t> </a:t>
            </a:r>
          </a:p>
        </p:txBody>
      </p:sp>
      <p:sp>
        <p:nvSpPr>
          <p:cNvPr id="41990" name="Oval 6"/>
          <p:cNvSpPr>
            <a:spLocks noChangeArrowheads="1"/>
          </p:cNvSpPr>
          <p:nvPr/>
        </p:nvSpPr>
        <p:spPr bwMode="auto">
          <a:xfrm>
            <a:off x="4038600" y="2667000"/>
            <a:ext cx="762000" cy="914400"/>
          </a:xfrm>
          <a:prstGeom prst="ellipse">
            <a:avLst/>
          </a:prstGeom>
          <a:noFill/>
          <a:ln w="28575">
            <a:solidFill>
              <a:srgbClr val="FF0000"/>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991" name="Oval 7"/>
          <p:cNvSpPr>
            <a:spLocks noChangeArrowheads="1"/>
          </p:cNvSpPr>
          <p:nvPr/>
        </p:nvSpPr>
        <p:spPr bwMode="auto">
          <a:xfrm>
            <a:off x="4038600" y="4191000"/>
            <a:ext cx="685800" cy="1295400"/>
          </a:xfrm>
          <a:prstGeom prst="ellipse">
            <a:avLst/>
          </a:prstGeom>
          <a:noFill/>
          <a:ln w="12700">
            <a:solidFill>
              <a:srgbClr val="FF0000"/>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299720"/>
            <a:ext cx="8305800" cy="1143000"/>
          </a:xfrm>
          <a:noFill/>
        </p:spPr>
        <p:txBody>
          <a:bodyPr/>
          <a:lstStyle/>
          <a:p>
            <a:pPr eaLnBrk="1" hangingPunct="1"/>
            <a:r>
              <a:rPr lang="vi-VN" b="1" dirty="0">
                <a:solidFill>
                  <a:srgbClr val="FF0000"/>
                </a:solidFill>
              </a:rPr>
              <a:t>Kĩ thuật “khăn trải bàn”</a:t>
            </a:r>
            <a:endParaRPr lang="en-US" b="1" dirty="0">
              <a:solidFill>
                <a:srgbClr val="FF0000"/>
              </a:solidFill>
            </a:endParaRPr>
          </a:p>
        </p:txBody>
      </p:sp>
      <p:grpSp>
        <p:nvGrpSpPr>
          <p:cNvPr id="46083" name="Group 3"/>
          <p:cNvGrpSpPr/>
          <p:nvPr/>
        </p:nvGrpSpPr>
        <p:grpSpPr bwMode="auto">
          <a:xfrm>
            <a:off x="1676400" y="1524000"/>
            <a:ext cx="5867400" cy="3962400"/>
            <a:chOff x="3780" y="4680"/>
            <a:chExt cx="5940" cy="3420"/>
          </a:xfrm>
        </p:grpSpPr>
        <p:grpSp>
          <p:nvGrpSpPr>
            <p:cNvPr id="46085" name="Group 4"/>
            <p:cNvGrpSpPr/>
            <p:nvPr/>
          </p:nvGrpSpPr>
          <p:grpSpPr bwMode="auto">
            <a:xfrm>
              <a:off x="3780" y="4680"/>
              <a:ext cx="5940" cy="3420"/>
              <a:chOff x="3780" y="4680"/>
              <a:chExt cx="5940" cy="3420"/>
            </a:xfrm>
          </p:grpSpPr>
          <p:sp>
            <p:nvSpPr>
              <p:cNvPr id="46090" name="Rectangle 5"/>
              <p:cNvSpPr>
                <a:spLocks noChangeArrowheads="1"/>
              </p:cNvSpPr>
              <p:nvPr/>
            </p:nvSpPr>
            <p:spPr bwMode="auto">
              <a:xfrm>
                <a:off x="3780" y="4680"/>
                <a:ext cx="5940" cy="3420"/>
              </a:xfrm>
              <a:prstGeom prst="rect">
                <a:avLst/>
              </a:prstGeom>
              <a:solidFill>
                <a:srgbClr val="FFFFFF"/>
              </a:solidFill>
              <a:ln w="9525">
                <a:solidFill>
                  <a:srgbClr val="000000"/>
                </a:solidFill>
                <a:miter lim="800000"/>
              </a:ln>
            </p:spPr>
            <p:txBody>
              <a:bodyPr/>
              <a:lstStyle/>
              <a:p>
                <a:endParaRPr lang="en-US"/>
              </a:p>
            </p:txBody>
          </p:sp>
          <p:sp>
            <p:nvSpPr>
              <p:cNvPr id="46091" name="Rectangle 6"/>
              <p:cNvSpPr>
                <a:spLocks noChangeArrowheads="1"/>
              </p:cNvSpPr>
              <p:nvPr/>
            </p:nvSpPr>
            <p:spPr bwMode="auto">
              <a:xfrm>
                <a:off x="5220" y="5580"/>
                <a:ext cx="3060" cy="1440"/>
              </a:xfrm>
              <a:prstGeom prst="rect">
                <a:avLst/>
              </a:prstGeom>
              <a:solidFill>
                <a:srgbClr val="FFFF99"/>
              </a:solidFill>
              <a:ln w="9525">
                <a:solidFill>
                  <a:srgbClr val="000000"/>
                </a:solidFill>
                <a:miter lim="800000"/>
              </a:ln>
            </p:spPr>
            <p:txBody>
              <a:bodyPr/>
              <a:lstStyle/>
              <a:p>
                <a:pPr algn="ctr"/>
                <a:endParaRPr lang="vi-VN" sz="2400" b="1">
                  <a:latin typeface="Times New Roman" panose="02020603050405020304" pitchFamily="18" charset="0"/>
                  <a:cs typeface="Times New Roman" panose="02020603050405020304" pitchFamily="18" charset="0"/>
                </a:endParaRPr>
              </a:p>
              <a:p>
                <a:pPr algn="ctr"/>
                <a:r>
                  <a:rPr lang="en-US" sz="2400" b="1">
                    <a:latin typeface="Times New Roman" panose="02020603050405020304" pitchFamily="18" charset="0"/>
                    <a:cs typeface="Times New Roman" panose="02020603050405020304" pitchFamily="18" charset="0"/>
                  </a:rPr>
                  <a:t>Ý kiến chung</a:t>
                </a:r>
                <a:endParaRPr lang="en-US" sz="2400">
                  <a:latin typeface="Times New Roman" panose="02020603050405020304" pitchFamily="18" charset="0"/>
                  <a:cs typeface="Times New Roman" panose="02020603050405020304" pitchFamily="18" charset="0"/>
                </a:endParaRPr>
              </a:p>
              <a:p>
                <a:pPr algn="ctr" eaLnBrk="0" hangingPunct="0"/>
                <a:r>
                  <a:rPr lang="en-US" sz="2400" b="1">
                    <a:latin typeface="Times New Roman" panose="02020603050405020304" pitchFamily="18" charset="0"/>
                    <a:cs typeface="Times New Roman" panose="02020603050405020304" pitchFamily="18" charset="0"/>
                  </a:rPr>
                  <a:t> của nhóm</a:t>
                </a:r>
                <a:endParaRPr lang="en-US" sz="2400">
                  <a:latin typeface="Times New Roman" panose="02020603050405020304" pitchFamily="18" charset="0"/>
                  <a:cs typeface="Times New Roman" panose="02020603050405020304" pitchFamily="18" charset="0"/>
                </a:endParaRPr>
              </a:p>
            </p:txBody>
          </p:sp>
          <p:sp>
            <p:nvSpPr>
              <p:cNvPr id="46092" name="Line 7"/>
              <p:cNvSpPr>
                <a:spLocks noChangeShapeType="1"/>
              </p:cNvSpPr>
              <p:nvPr/>
            </p:nvSpPr>
            <p:spPr bwMode="auto">
              <a:xfrm flipH="1">
                <a:off x="3780" y="7020"/>
                <a:ext cx="1440" cy="108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en-US"/>
              </a:p>
            </p:txBody>
          </p:sp>
          <p:sp>
            <p:nvSpPr>
              <p:cNvPr id="46093" name="Line 8"/>
              <p:cNvSpPr>
                <a:spLocks noChangeShapeType="1"/>
              </p:cNvSpPr>
              <p:nvPr/>
            </p:nvSpPr>
            <p:spPr bwMode="auto">
              <a:xfrm>
                <a:off x="8280" y="7020"/>
                <a:ext cx="1440" cy="108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en-US"/>
              </a:p>
            </p:txBody>
          </p:sp>
          <p:sp>
            <p:nvSpPr>
              <p:cNvPr id="46094" name="Line 9"/>
              <p:cNvSpPr>
                <a:spLocks noChangeShapeType="1"/>
              </p:cNvSpPr>
              <p:nvPr/>
            </p:nvSpPr>
            <p:spPr bwMode="auto">
              <a:xfrm flipV="1">
                <a:off x="8280" y="4680"/>
                <a:ext cx="1440" cy="9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en-US"/>
              </a:p>
            </p:txBody>
          </p:sp>
          <p:sp>
            <p:nvSpPr>
              <p:cNvPr id="46095" name="Line 10"/>
              <p:cNvSpPr>
                <a:spLocks noChangeShapeType="1"/>
              </p:cNvSpPr>
              <p:nvPr/>
            </p:nvSpPr>
            <p:spPr bwMode="auto">
              <a:xfrm flipH="1" flipV="1">
                <a:off x="3780" y="4680"/>
                <a:ext cx="1440" cy="9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en-US"/>
              </a:p>
            </p:txBody>
          </p:sp>
        </p:grpSp>
        <p:sp>
          <p:nvSpPr>
            <p:cNvPr id="46086" name="Text Box 11"/>
            <p:cNvSpPr txBox="1">
              <a:spLocks noChangeArrowheads="1"/>
            </p:cNvSpPr>
            <p:nvPr/>
          </p:nvSpPr>
          <p:spPr bwMode="auto">
            <a:xfrm>
              <a:off x="6480" y="4860"/>
              <a:ext cx="720" cy="540"/>
            </a:xfrm>
            <a:prstGeom prst="rect">
              <a:avLst/>
            </a:prstGeom>
            <a:solidFill>
              <a:srgbClr val="CCFFCC"/>
            </a:solidFill>
            <a:ln w="9525">
              <a:solidFill>
                <a:srgbClr val="000000"/>
              </a:solidFill>
              <a:miter lim="800000"/>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b="1">
                  <a:cs typeface="Times New Roman" panose="02020603050405020304" pitchFamily="18" charset="0"/>
                </a:rPr>
                <a:t>1</a:t>
              </a:r>
              <a:endParaRPr lang="en-US"/>
            </a:p>
          </p:txBody>
        </p:sp>
        <p:sp>
          <p:nvSpPr>
            <p:cNvPr id="46087" name="Rectangle 12"/>
            <p:cNvSpPr>
              <a:spLocks noChangeArrowheads="1"/>
            </p:cNvSpPr>
            <p:nvPr/>
          </p:nvSpPr>
          <p:spPr bwMode="auto">
            <a:xfrm>
              <a:off x="8640" y="6120"/>
              <a:ext cx="540" cy="540"/>
            </a:xfrm>
            <a:prstGeom prst="rect">
              <a:avLst/>
            </a:prstGeom>
            <a:solidFill>
              <a:srgbClr val="CCFFCC"/>
            </a:solidFill>
            <a:ln w="9525">
              <a:solidFill>
                <a:srgbClr val="000000"/>
              </a:solidFill>
              <a:miter lim="800000"/>
            </a:ln>
          </p:spPr>
          <p:txBody>
            <a:bodyPr/>
            <a:lstStyle/>
            <a:p>
              <a:pPr algn="ctr"/>
              <a:r>
                <a:rPr lang="en-US" b="1">
                  <a:cs typeface="Times New Roman" panose="02020603050405020304" pitchFamily="18" charset="0"/>
                </a:rPr>
                <a:t>2</a:t>
              </a:r>
              <a:endParaRPr lang="en-US" b="1"/>
            </a:p>
          </p:txBody>
        </p:sp>
        <p:sp>
          <p:nvSpPr>
            <p:cNvPr id="46088" name="Rectangle 13"/>
            <p:cNvSpPr>
              <a:spLocks noChangeArrowheads="1"/>
            </p:cNvSpPr>
            <p:nvPr/>
          </p:nvSpPr>
          <p:spPr bwMode="auto">
            <a:xfrm>
              <a:off x="6660" y="7380"/>
              <a:ext cx="540" cy="540"/>
            </a:xfrm>
            <a:prstGeom prst="rect">
              <a:avLst/>
            </a:prstGeom>
            <a:solidFill>
              <a:srgbClr val="CCFFCC"/>
            </a:solidFill>
            <a:ln w="9525">
              <a:solidFill>
                <a:srgbClr val="000000"/>
              </a:solidFill>
              <a:miter lim="800000"/>
            </a:ln>
          </p:spPr>
          <p:txBody>
            <a:bodyPr/>
            <a:lstStyle/>
            <a:p>
              <a:pPr algn="ctr"/>
              <a:r>
                <a:rPr lang="en-US" b="1">
                  <a:cs typeface="Times New Roman" panose="02020603050405020304" pitchFamily="18" charset="0"/>
                </a:rPr>
                <a:t>3</a:t>
              </a:r>
              <a:endParaRPr lang="en-US" b="1"/>
            </a:p>
          </p:txBody>
        </p:sp>
        <p:sp>
          <p:nvSpPr>
            <p:cNvPr id="46089" name="Rectangle 14"/>
            <p:cNvSpPr>
              <a:spLocks noChangeArrowheads="1"/>
            </p:cNvSpPr>
            <p:nvPr/>
          </p:nvSpPr>
          <p:spPr bwMode="auto">
            <a:xfrm>
              <a:off x="4320" y="5940"/>
              <a:ext cx="540" cy="540"/>
            </a:xfrm>
            <a:prstGeom prst="rect">
              <a:avLst/>
            </a:prstGeom>
            <a:solidFill>
              <a:srgbClr val="CCFFCC"/>
            </a:solidFill>
            <a:ln w="9525">
              <a:solidFill>
                <a:srgbClr val="000000"/>
              </a:solidFill>
              <a:miter lim="800000"/>
            </a:ln>
          </p:spPr>
          <p:txBody>
            <a:bodyPr/>
            <a:lstStyle/>
            <a:p>
              <a:r>
                <a:rPr lang="en-US" b="1">
                  <a:cs typeface="Times New Roman" panose="02020603050405020304" pitchFamily="18" charset="0"/>
                </a:rPr>
                <a:t>4</a:t>
              </a:r>
              <a:endParaRPr lang="en-US" b="1"/>
            </a:p>
          </p:txBody>
        </p:sp>
      </p:grpSp>
      <p:sp>
        <p:nvSpPr>
          <p:cNvPr id="46084" name="Text Box 15"/>
          <p:cNvSpPr txBox="1">
            <a:spLocks noChangeArrowheads="1"/>
          </p:cNvSpPr>
          <p:nvPr/>
        </p:nvSpPr>
        <p:spPr bwMode="auto">
          <a:xfrm>
            <a:off x="1676400" y="5867400"/>
            <a:ext cx="57912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vi-VN" sz="2400" b="1">
                <a:solidFill>
                  <a:srgbClr val="3333FF"/>
                </a:solidFill>
                <a:latin typeface="Times New Roman" panose="02020603050405020304" pitchFamily="18" charset="0"/>
                <a:cs typeface="Times New Roman" panose="02020603050405020304" pitchFamily="18" charset="0"/>
              </a:rPr>
              <a:t>CÁ NHÂN VÀ HỢP TÁC</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76200" y="4838065"/>
            <a:ext cx="9296400" cy="10344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800" b="0" i="0" u="none" strike="noStrike" cap="none" normalizeH="0" baseline="0" dirty="0">
                <a:ln>
                  <a:noFill/>
                </a:ln>
                <a:solidFill>
                  <a:srgbClr val="FF0000"/>
                </a:solidFill>
                <a:effectLst/>
                <a:latin typeface="Times New Roman" panose="02020603050405020304" pitchFamily="18" charset="0"/>
              </a:rPr>
              <a:t> </a:t>
            </a:r>
            <a:r>
              <a:rPr kumimoji="0" lang="en-US" sz="2800" b="0" i="0" u="none" strike="noStrike" cap="none" normalizeH="0" baseline="0" dirty="0" err="1">
                <a:ln>
                  <a:noFill/>
                </a:ln>
                <a:solidFill>
                  <a:srgbClr val="FF0000"/>
                </a:solidFill>
                <a:effectLst/>
                <a:latin typeface="Times New Roman" panose="02020603050405020304" pitchFamily="18" charset="0"/>
              </a:rPr>
              <a:t>Sản</a:t>
            </a:r>
            <a:r>
              <a:rPr kumimoji="0" lang="en-US" sz="2800" b="0" i="0" u="none" strike="noStrike" cap="none" normalizeH="0" baseline="0" dirty="0">
                <a:ln>
                  <a:noFill/>
                </a:ln>
                <a:solidFill>
                  <a:srgbClr val="FF0000"/>
                </a:solidFill>
                <a:effectLst/>
                <a:latin typeface="Times New Roman" panose="02020603050405020304" pitchFamily="18" charset="0"/>
              </a:rPr>
              <a:t> </a:t>
            </a:r>
            <a:r>
              <a:rPr kumimoji="0" lang="en-US" sz="2800" b="0" i="0" u="none" strike="noStrike" cap="none" normalizeH="0" baseline="0" dirty="0" err="1">
                <a:ln>
                  <a:noFill/>
                </a:ln>
                <a:solidFill>
                  <a:srgbClr val="FF0000"/>
                </a:solidFill>
                <a:effectLst/>
                <a:latin typeface="Times New Roman" panose="02020603050405020304" pitchFamily="18" charset="0"/>
              </a:rPr>
              <a:t>phẩm</a:t>
            </a:r>
            <a:r>
              <a:rPr kumimoji="0" lang="en-US" sz="2800" b="0" i="0" u="none" strike="noStrike" cap="none" normalizeH="0" baseline="0" dirty="0">
                <a:ln>
                  <a:noFill/>
                </a:ln>
                <a:solidFill>
                  <a:srgbClr val="FF0000"/>
                </a:solidFill>
                <a:effectLst/>
                <a:latin typeface="Times New Roman" panose="02020603050405020304" pitchFamily="18" charset="0"/>
              </a:rPr>
              <a:t> </a:t>
            </a:r>
            <a:r>
              <a:rPr kumimoji="0" lang="en-US" sz="2800" b="0" i="0" u="none" strike="noStrike" cap="none" normalizeH="0" baseline="0" dirty="0" err="1">
                <a:ln>
                  <a:noFill/>
                </a:ln>
                <a:solidFill>
                  <a:srgbClr val="FF0000"/>
                </a:solidFill>
                <a:effectLst/>
                <a:latin typeface="Times New Roman" panose="02020603050405020304" pitchFamily="18" charset="0"/>
              </a:rPr>
              <a:t>học</a:t>
            </a:r>
            <a:r>
              <a:rPr kumimoji="0" lang="en-US" sz="2800" b="0" i="0" u="none" strike="noStrike" cap="none" normalizeH="0" baseline="0" dirty="0">
                <a:ln>
                  <a:noFill/>
                </a:ln>
                <a:solidFill>
                  <a:srgbClr val="FF0000"/>
                </a:solidFill>
                <a:effectLst/>
                <a:latin typeface="Times New Roman" panose="02020603050405020304" pitchFamily="18" charset="0"/>
              </a:rPr>
              <a:t> </a:t>
            </a:r>
            <a:r>
              <a:rPr kumimoji="0" lang="en-US" sz="2800" b="0" i="0" u="none" strike="noStrike" cap="none" normalizeH="0" baseline="0" dirty="0" err="1">
                <a:ln>
                  <a:noFill/>
                </a:ln>
                <a:solidFill>
                  <a:srgbClr val="FF0000"/>
                </a:solidFill>
                <a:effectLst/>
                <a:latin typeface="Times New Roman" panose="02020603050405020304" pitchFamily="18" charset="0"/>
              </a:rPr>
              <a:t>tập</a:t>
            </a:r>
            <a:r>
              <a:rPr kumimoji="0" lang="en-US" sz="2800" b="0" i="0" u="none" strike="noStrike" cap="none" normalizeH="0" baseline="0" dirty="0">
                <a:ln>
                  <a:noFill/>
                </a:ln>
                <a:solidFill>
                  <a:srgbClr val="FF0000"/>
                </a:solidFill>
                <a:effectLst/>
                <a:latin typeface="Times New Roman" panose="02020603050405020304" pitchFamily="18" charset="0"/>
              </a:rPr>
              <a:t> </a:t>
            </a:r>
            <a:r>
              <a:rPr kumimoji="0" lang="en-US" sz="2800" b="0" i="0" u="none" strike="noStrike" cap="none" normalizeH="0" baseline="0" dirty="0" err="1">
                <a:ln>
                  <a:noFill/>
                </a:ln>
                <a:solidFill>
                  <a:srgbClr val="FF0000"/>
                </a:solidFill>
                <a:effectLst/>
                <a:latin typeface="Times New Roman" panose="02020603050405020304" pitchFamily="18" charset="0"/>
              </a:rPr>
              <a:t>của</a:t>
            </a:r>
            <a:r>
              <a:rPr kumimoji="0" lang="en-US" sz="2800" b="0" i="0" u="none" strike="noStrike" cap="none" normalizeH="0" baseline="0" dirty="0">
                <a:ln>
                  <a:noFill/>
                </a:ln>
                <a:solidFill>
                  <a:srgbClr val="FF0000"/>
                </a:solidFill>
                <a:effectLst/>
                <a:latin typeface="Times New Roman" panose="02020603050405020304" pitchFamily="18" charset="0"/>
              </a:rPr>
              <a:t> HS </a:t>
            </a:r>
            <a:r>
              <a:rPr kumimoji="0" lang="en-US" sz="2800" b="0" i="0" u="none" strike="noStrike" cap="none" normalizeH="0" baseline="0" dirty="0" err="1">
                <a:ln>
                  <a:noFill/>
                </a:ln>
                <a:solidFill>
                  <a:srgbClr val="FF0000"/>
                </a:solidFill>
                <a:effectLst/>
                <a:latin typeface="Times New Roman" panose="02020603050405020304" pitchFamily="18" charset="0"/>
              </a:rPr>
              <a:t>với</a:t>
            </a:r>
            <a:r>
              <a:rPr kumimoji="0" lang="en-US" sz="2800" b="0" i="0" u="none" strike="noStrike" cap="none" normalizeH="0" baseline="0" dirty="0">
                <a:ln>
                  <a:noFill/>
                </a:ln>
                <a:solidFill>
                  <a:srgbClr val="FF0000"/>
                </a:solidFill>
                <a:effectLst/>
                <a:latin typeface="Times New Roman" panose="02020603050405020304" pitchFamily="18" charset="0"/>
              </a:rPr>
              <a:t> </a:t>
            </a:r>
            <a:r>
              <a:rPr kumimoji="0" lang="en-US" sz="2800" b="0" i="0" u="none" strike="noStrike" cap="none" normalizeH="0" baseline="0" dirty="0" err="1">
                <a:ln>
                  <a:noFill/>
                </a:ln>
                <a:solidFill>
                  <a:srgbClr val="FF0000"/>
                </a:solidFill>
                <a:effectLst/>
                <a:latin typeface="Times New Roman" panose="02020603050405020304" pitchFamily="18" charset="0"/>
              </a:rPr>
              <a:t>kĩ</a:t>
            </a:r>
            <a:r>
              <a:rPr kumimoji="0" lang="en-US" sz="2800" b="0" i="0" u="none" strike="noStrike" cap="none" normalizeH="0" baseline="0" dirty="0">
                <a:ln>
                  <a:noFill/>
                </a:ln>
                <a:solidFill>
                  <a:srgbClr val="FF0000"/>
                </a:solidFill>
                <a:effectLst/>
                <a:latin typeface="Times New Roman" panose="02020603050405020304" pitchFamily="18" charset="0"/>
              </a:rPr>
              <a:t> </a:t>
            </a:r>
            <a:r>
              <a:rPr kumimoji="0" lang="en-US" sz="2800" b="0" i="0" u="none" strike="noStrike" cap="none" normalizeH="0" baseline="0" dirty="0" err="1">
                <a:ln>
                  <a:noFill/>
                </a:ln>
                <a:solidFill>
                  <a:srgbClr val="FF0000"/>
                </a:solidFill>
                <a:effectLst/>
                <a:latin typeface="Times New Roman" panose="02020603050405020304" pitchFamily="18" charset="0"/>
              </a:rPr>
              <a:t>thuật</a:t>
            </a:r>
            <a:r>
              <a:rPr kumimoji="0" lang="en-US" sz="2800" b="0" i="0" u="none" strike="noStrike" cap="none" normalizeH="0" baseline="0" dirty="0">
                <a:ln>
                  <a:noFill/>
                </a:ln>
                <a:solidFill>
                  <a:srgbClr val="FF0000"/>
                </a:solidFill>
                <a:effectLst/>
                <a:latin typeface="Times New Roman" panose="02020603050405020304" pitchFamily="18" charset="0"/>
              </a:rPr>
              <a:t> “ </a:t>
            </a:r>
            <a:r>
              <a:rPr kumimoji="0" lang="en-US" sz="2800" b="0" i="1" u="none" strike="noStrike" cap="none" normalizeH="0" baseline="0" dirty="0" err="1">
                <a:ln>
                  <a:noFill/>
                </a:ln>
                <a:solidFill>
                  <a:srgbClr val="FF0000"/>
                </a:solidFill>
                <a:effectLst/>
                <a:latin typeface="Times New Roman" panose="02020603050405020304" pitchFamily="18" charset="0"/>
              </a:rPr>
              <a:t>Khăn</a:t>
            </a:r>
            <a:r>
              <a:rPr kumimoji="0" lang="en-US" sz="2800" b="0" i="1" u="none" strike="noStrike" cap="none" normalizeH="0" baseline="0" dirty="0">
                <a:ln>
                  <a:noFill/>
                </a:ln>
                <a:solidFill>
                  <a:srgbClr val="FF0000"/>
                </a:solidFill>
                <a:effectLst/>
                <a:latin typeface="Times New Roman" panose="02020603050405020304" pitchFamily="18" charset="0"/>
              </a:rPr>
              <a:t> </a:t>
            </a:r>
            <a:r>
              <a:rPr kumimoji="0" lang="en-US" sz="2800" b="0" i="1" u="none" strike="noStrike" cap="none" normalizeH="0" baseline="0" dirty="0" err="1">
                <a:ln>
                  <a:noFill/>
                </a:ln>
                <a:solidFill>
                  <a:srgbClr val="FF0000"/>
                </a:solidFill>
                <a:effectLst/>
                <a:latin typeface="Times New Roman" panose="02020603050405020304" pitchFamily="18" charset="0"/>
              </a:rPr>
              <a:t>trải</a:t>
            </a:r>
            <a:r>
              <a:rPr kumimoji="0" lang="en-US" sz="2800" b="0" i="1" u="none" strike="noStrike" cap="none" normalizeH="0" baseline="0" dirty="0">
                <a:ln>
                  <a:noFill/>
                </a:ln>
                <a:solidFill>
                  <a:srgbClr val="FF0000"/>
                </a:solidFill>
                <a:effectLst/>
                <a:latin typeface="Times New Roman" panose="02020603050405020304" pitchFamily="18" charset="0"/>
              </a:rPr>
              <a:t>  </a:t>
            </a:r>
            <a:r>
              <a:rPr kumimoji="0" lang="en-US" sz="2800" b="0" i="1" u="none" strike="noStrike" cap="none" normalizeH="0" baseline="0" dirty="0" err="1">
                <a:ln>
                  <a:noFill/>
                </a:ln>
                <a:solidFill>
                  <a:srgbClr val="FF0000"/>
                </a:solidFill>
                <a:effectLst/>
                <a:latin typeface="Times New Roman" panose="02020603050405020304" pitchFamily="18" charset="0"/>
              </a:rPr>
              <a:t>bàn</a:t>
            </a:r>
            <a:r>
              <a:rPr kumimoji="0" lang="en-US" sz="2800" b="0" i="0" u="none" strike="noStrike" cap="none" normalizeH="0" baseline="0" dirty="0">
                <a:ln>
                  <a:noFill/>
                </a:ln>
                <a:solidFill>
                  <a:srgbClr val="FF0000"/>
                </a:solidFill>
                <a:effectLst/>
                <a:latin typeface="Times New Roman" panose="02020603050405020304" pitchFamily="18" charset="0"/>
              </a:rPr>
              <a:t>”</a:t>
            </a:r>
          </a:p>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dirty="0">
              <a:ln>
                <a:noFill/>
              </a:ln>
              <a:solidFill>
                <a:schemeClr val="tx1"/>
              </a:solidFill>
              <a:effectLst/>
              <a:latin typeface="Arial" panose="020B0604020202020204" pitchFamily="34" charset="0"/>
            </a:endParaRPr>
          </a:p>
        </p:txBody>
      </p:sp>
      <p:pic>
        <p:nvPicPr>
          <p:cNvPr id="2" name="Content Placeholder 1" descr="54268111_2289586891278592_5003723666769313792_n"/>
          <p:cNvPicPr>
            <a:picLocks noGrp="1" noChangeAspect="1"/>
          </p:cNvPicPr>
          <p:nvPr>
            <p:ph sz="quarter" idx="14"/>
          </p:nvPr>
        </p:nvPicPr>
        <p:blipFill>
          <a:blip r:embed="rId2"/>
          <a:stretch>
            <a:fillRect/>
          </a:stretch>
        </p:blipFill>
        <p:spPr>
          <a:xfrm>
            <a:off x="5014595" y="297180"/>
            <a:ext cx="3097530" cy="3909060"/>
          </a:xfrm>
          <a:prstGeom prst="rect">
            <a:avLst/>
          </a:prstGeom>
        </p:spPr>
      </p:pic>
      <p:pic>
        <p:nvPicPr>
          <p:cNvPr id="6" name="Content Placeholder 5" descr="54728452_2289586887945259_8477762694907166720_n"/>
          <p:cNvPicPr>
            <a:picLocks noGrp="1" noChangeAspect="1"/>
          </p:cNvPicPr>
          <p:nvPr>
            <p:ph sz="quarter" idx="13"/>
          </p:nvPr>
        </p:nvPicPr>
        <p:blipFill>
          <a:blip r:embed="rId3"/>
          <a:stretch>
            <a:fillRect/>
          </a:stretch>
        </p:blipFill>
        <p:spPr>
          <a:xfrm>
            <a:off x="838835" y="296545"/>
            <a:ext cx="3279775" cy="3909695"/>
          </a:xfrm>
          <a:prstGeom prst="rect">
            <a:avLst/>
          </a:prstGeom>
        </p:spPr>
      </p:pic>
      <p:pic>
        <p:nvPicPr>
          <p:cNvPr id="8" name="Picture 7" descr="54517167_2289586907945257_1524567425616445440_n"/>
          <p:cNvPicPr>
            <a:picLocks noChangeAspect="1"/>
          </p:cNvPicPr>
          <p:nvPr/>
        </p:nvPicPr>
        <p:blipFill>
          <a:blip r:embed="rId4"/>
          <a:stretch>
            <a:fillRect/>
          </a:stretch>
        </p:blipFill>
        <p:spPr>
          <a:xfrm>
            <a:off x="3180080" y="1358265"/>
            <a:ext cx="4075430" cy="45148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xit" presetSubtype="10" fill="hold" nodeType="clickEffect">
                                  <p:stCondLst>
                                    <p:cond delay="0"/>
                                  </p:stCondLst>
                                  <p:childTnLst>
                                    <p:animEffect transition="out" filter="blinds(horizontal)">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vi-VN" sz="4000" b="1"/>
              <a:t>K</a:t>
            </a:r>
            <a:r>
              <a:rPr lang="en-US" sz="4000" b="1"/>
              <a:t>ĩ thuật “</a:t>
            </a:r>
            <a:r>
              <a:rPr lang="en-US" sz="4000" b="1">
                <a:solidFill>
                  <a:srgbClr val="0000FF"/>
                </a:solidFill>
              </a:rPr>
              <a:t>Ủng hộ</a:t>
            </a:r>
            <a:r>
              <a:rPr lang="en-US" sz="4000" b="1"/>
              <a:t> - </a:t>
            </a:r>
            <a:r>
              <a:rPr lang="en-US" sz="4000" b="1">
                <a:solidFill>
                  <a:srgbClr val="FF3300"/>
                </a:solidFill>
              </a:rPr>
              <a:t>phản đối</a:t>
            </a:r>
            <a:r>
              <a:rPr lang="en-US" sz="4000" b="1"/>
              <a:t>”</a:t>
            </a:r>
          </a:p>
        </p:txBody>
      </p:sp>
      <p:sp>
        <p:nvSpPr>
          <p:cNvPr id="49155" name="Text Box 3"/>
          <p:cNvSpPr txBox="1">
            <a:spLocks noChangeArrowheads="1"/>
          </p:cNvSpPr>
          <p:nvPr/>
        </p:nvSpPr>
        <p:spPr bwMode="auto">
          <a:xfrm>
            <a:off x="381000" y="1371600"/>
            <a:ext cx="4081780" cy="4892675"/>
          </a:xfrm>
          <a:prstGeom prst="rect">
            <a:avLst/>
          </a:prstGeom>
          <a:solidFill>
            <a:srgbClr val="B9EEB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Tranh luận “</a:t>
            </a:r>
            <a:r>
              <a:rPr lang="en-US" sz="2400" i="1">
                <a:solidFill>
                  <a:srgbClr val="0000FF"/>
                </a:solidFill>
                <a:latin typeface="Times New Roman" panose="02020603050405020304" pitchFamily="18" charset="0"/>
                <a:cs typeface="Times New Roman" panose="02020603050405020304" pitchFamily="18" charset="0"/>
              </a:rPr>
              <a:t>ủng hộ</a:t>
            </a:r>
            <a:r>
              <a:rPr lang="en-US" sz="2400" i="1">
                <a:latin typeface="Times New Roman" panose="02020603050405020304" pitchFamily="18" charset="0"/>
                <a:cs typeface="Times New Roman" panose="02020603050405020304" pitchFamily="18" charset="0"/>
              </a:rPr>
              <a:t> - </a:t>
            </a:r>
            <a:r>
              <a:rPr lang="en-US" sz="2400" i="1">
                <a:solidFill>
                  <a:srgbClr val="FF3300"/>
                </a:solidFill>
                <a:latin typeface="Times New Roman" panose="02020603050405020304" pitchFamily="18" charset="0"/>
                <a:cs typeface="Times New Roman" panose="02020603050405020304" pitchFamily="18" charset="0"/>
              </a:rPr>
              <a:t>phản đối</a:t>
            </a:r>
            <a:r>
              <a:rPr lang="en-US" sz="2400">
                <a:latin typeface="Times New Roman" panose="02020603050405020304" pitchFamily="18" charset="0"/>
                <a:cs typeface="Times New Roman" panose="02020603050405020304" pitchFamily="18" charset="0"/>
              </a:rPr>
              <a:t>” là một kĩ thuật dùng trong thảo luận, trong đó đề cập về một chủ đề </a:t>
            </a:r>
            <a:r>
              <a:rPr lang="en-US" sz="2400" b="1">
                <a:solidFill>
                  <a:srgbClr val="0000FF"/>
                </a:solidFill>
                <a:latin typeface="Times New Roman" panose="02020603050405020304" pitchFamily="18" charset="0"/>
                <a:cs typeface="Times New Roman" panose="02020603050405020304" pitchFamily="18" charset="0"/>
              </a:rPr>
              <a:t>có chứa đựng xung đột</a:t>
            </a:r>
            <a:r>
              <a:rPr lang="en-US" sz="2400">
                <a:latin typeface="Times New Roman" panose="02020603050405020304" pitchFamily="18" charset="0"/>
                <a:cs typeface="Times New Roman" panose="02020603050405020304" pitchFamily="18" charset="0"/>
              </a:rPr>
              <a:t>. Những ý kiến khác nhau và những ý kiến đối lập được đưa ra tranh luận nhằm mục đích </a:t>
            </a:r>
            <a:r>
              <a:rPr lang="en-US" sz="2400" b="1">
                <a:solidFill>
                  <a:srgbClr val="0000FF"/>
                </a:solidFill>
                <a:latin typeface="Times New Roman" panose="02020603050405020304" pitchFamily="18" charset="0"/>
                <a:cs typeface="Times New Roman" panose="02020603050405020304" pitchFamily="18" charset="0"/>
              </a:rPr>
              <a:t>xem xét chủ đề</a:t>
            </a:r>
            <a:r>
              <a:rPr lang="en-US" sz="2400">
                <a:latin typeface="Times New Roman" panose="02020603050405020304" pitchFamily="18" charset="0"/>
                <a:cs typeface="Times New Roman" panose="02020603050405020304" pitchFamily="18" charset="0"/>
              </a:rPr>
              <a:t> dưới nhiều góc độ khác nhau. Mục tiêu của tranh luận không phải nhằm đánh bại ý kiến đối lập mà nhằm xem xét chủ đề dưới nhiều phương diện khác nhau </a:t>
            </a:r>
          </a:p>
        </p:txBody>
      </p:sp>
      <p:pic>
        <p:nvPicPr>
          <p:cNvPr id="4" name="Content Placeholder 3" descr="1721158 lúa cao"/>
          <p:cNvPicPr>
            <a:picLocks noGrp="1" noChangeAspect="1"/>
          </p:cNvPicPr>
          <p:nvPr>
            <p:ph sz="half" idx="1"/>
          </p:nvPr>
        </p:nvPicPr>
        <p:blipFill>
          <a:blip r:embed="rId2"/>
          <a:stretch>
            <a:fillRect/>
          </a:stretch>
        </p:blipFill>
        <p:spPr>
          <a:xfrm>
            <a:off x="4463415" y="774065"/>
            <a:ext cx="4528185" cy="3858895"/>
          </a:xfrm>
          <a:prstGeom prst="rect">
            <a:avLst/>
          </a:prstGeom>
        </p:spPr>
      </p:pic>
      <p:pic>
        <p:nvPicPr>
          <p:cNvPr id="5" name="Content Placeholder 4" descr="SGK Sinh 9 hinh 21.2.jpg"/>
          <p:cNvPicPr>
            <a:picLocks noGrp="1" noChangeAspect="1"/>
          </p:cNvPicPr>
          <p:nvPr>
            <p:ph sz="half" idx="2"/>
          </p:nvPr>
        </p:nvPicPr>
        <p:blipFill>
          <a:blip r:embed="rId3"/>
          <a:stretch>
            <a:fillRect/>
          </a:stretch>
        </p:blipFill>
        <p:spPr>
          <a:xfrm>
            <a:off x="4978400" y="4633595"/>
            <a:ext cx="3434715" cy="2277745"/>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457200" y="1447800"/>
            <a:ext cx="8458200" cy="3046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sz="2400" b="1" u="sng">
                <a:solidFill>
                  <a:srgbClr val="0000FF"/>
                </a:solidFill>
                <a:latin typeface="Times New Roman" panose="02020603050405020304" pitchFamily="18" charset="0"/>
                <a:cs typeface="Times New Roman" panose="02020603050405020304" pitchFamily="18" charset="0"/>
              </a:rPr>
              <a:t>Bước 1</a:t>
            </a:r>
            <a:r>
              <a:rPr lang="en-US" sz="2400" b="1">
                <a:solidFill>
                  <a:srgbClr val="0000FF"/>
                </a:solidFill>
                <a:latin typeface="Times New Roman" panose="02020603050405020304" pitchFamily="18" charset="0"/>
                <a:cs typeface="Times New Roman" panose="02020603050405020304" pitchFamily="18" charset="0"/>
              </a:rPr>
              <a:t>:</a:t>
            </a:r>
            <a:r>
              <a:rPr lang="en-US" sz="2400">
                <a:latin typeface="Times New Roman" panose="02020603050405020304" pitchFamily="18" charset="0"/>
                <a:cs typeface="Times New Roman" panose="02020603050405020304" pitchFamily="18" charset="0"/>
              </a:rPr>
              <a:t>  GV chia lớp </a:t>
            </a:r>
            <a:r>
              <a:rPr lang="en-US" sz="2400" b="1">
                <a:solidFill>
                  <a:srgbClr val="FF3300"/>
                </a:solidFill>
                <a:latin typeface="Times New Roman" panose="02020603050405020304" pitchFamily="18" charset="0"/>
                <a:cs typeface="Times New Roman" panose="02020603050405020304" pitchFamily="18" charset="0"/>
              </a:rPr>
              <a:t>thành hai nhóm</a:t>
            </a:r>
            <a:r>
              <a:rPr lang="en-US" sz="2400">
                <a:latin typeface="Times New Roman" panose="02020603050405020304" pitchFamily="18" charset="0"/>
                <a:cs typeface="Times New Roman" panose="02020603050405020304" pitchFamily="18" charset="0"/>
              </a:rPr>
              <a:t> theo hai hướng ý kiến đối lập nhau về một luận điểm cần tranh luận. Chia nhóm có thể theo nguyên tắc ngẫu nhiên hoặc theo nguyện vọng muốn đứng về ủng hộ (thế mạnh, thuận lợi) hay phản đối (khó khăn, hạn chế,..) </a:t>
            </a:r>
            <a:endParaRPr lang="en-US" sz="2400" b="1" u="sng">
              <a:latin typeface="Times New Roman" panose="02020603050405020304" pitchFamily="18" charset="0"/>
              <a:cs typeface="Times New Roman" panose="02020603050405020304" pitchFamily="18" charset="0"/>
            </a:endParaRPr>
          </a:p>
          <a:p>
            <a:pPr algn="just" eaLnBrk="1" hangingPunct="1"/>
            <a:r>
              <a:rPr lang="en-US" sz="2400" b="1" u="sng">
                <a:solidFill>
                  <a:srgbClr val="0000FF"/>
                </a:solidFill>
                <a:latin typeface="Times New Roman" panose="02020603050405020304" pitchFamily="18" charset="0"/>
                <a:cs typeface="Times New Roman" panose="02020603050405020304" pitchFamily="18" charset="0"/>
              </a:rPr>
              <a:t>Bước 2:</a:t>
            </a:r>
            <a:r>
              <a:rPr lang="en-US" sz="2400">
                <a:latin typeface="Times New Roman" panose="02020603050405020304" pitchFamily="18" charset="0"/>
                <a:cs typeface="Times New Roman" panose="02020603050405020304" pitchFamily="18" charset="0"/>
              </a:rPr>
              <a:t> Các thành viên trong các nhóm đưa ra các ý kiến cá nhân, trao đổi trong nhóm và đưa ra các lập luận của nhóm mình.</a:t>
            </a:r>
            <a:endParaRPr lang="en-US" sz="2400" b="1" u="sng">
              <a:latin typeface="Times New Roman" panose="02020603050405020304" pitchFamily="18" charset="0"/>
              <a:cs typeface="Times New Roman" panose="02020603050405020304" pitchFamily="18" charset="0"/>
            </a:endParaRPr>
          </a:p>
          <a:p>
            <a:pPr algn="just" eaLnBrk="1" hangingPunct="1"/>
            <a:r>
              <a:rPr lang="en-US" sz="2400" b="1" u="sng">
                <a:solidFill>
                  <a:srgbClr val="0000FF"/>
                </a:solidFill>
                <a:latin typeface="Times New Roman" panose="02020603050405020304" pitchFamily="18" charset="0"/>
                <a:cs typeface="Times New Roman" panose="02020603050405020304" pitchFamily="18" charset="0"/>
              </a:rPr>
              <a:t>Bước 3:</a:t>
            </a:r>
            <a:r>
              <a:rPr lang="en-US" sz="2400">
                <a:latin typeface="Times New Roman" panose="02020603050405020304" pitchFamily="18" charset="0"/>
                <a:cs typeface="Times New Roman" panose="02020603050405020304" pitchFamily="18" charset="0"/>
              </a:rPr>
              <a:t> GV tổ chức cho các nhóm đưa ra các ý kiến lập luận của nhóm mình, nhóm đồng việc bổ sung.</a:t>
            </a:r>
          </a:p>
        </p:txBody>
      </p:sp>
      <p:sp>
        <p:nvSpPr>
          <p:cNvPr id="50179" name="Rectangle 3"/>
          <p:cNvSpPr>
            <a:spLocks noChangeArrowheads="1"/>
          </p:cNvSpPr>
          <p:nvPr/>
        </p:nvSpPr>
        <p:spPr bwMode="auto">
          <a:xfrm>
            <a:off x="228600" y="304800"/>
            <a:ext cx="8458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3600" b="1">
                <a:solidFill>
                  <a:schemeClr val="tx2"/>
                </a:solidFill>
                <a:latin typeface="Times New Roman" panose="02020603050405020304" pitchFamily="18" charset="0"/>
                <a:cs typeface="Times New Roman" panose="02020603050405020304" pitchFamily="18" charset="0"/>
              </a:rPr>
              <a:t>Sử dụng kĩ thuật “</a:t>
            </a:r>
            <a:r>
              <a:rPr lang="en-US" sz="3600" b="1">
                <a:solidFill>
                  <a:srgbClr val="0000FF"/>
                </a:solidFill>
                <a:latin typeface="Times New Roman" panose="02020603050405020304" pitchFamily="18" charset="0"/>
                <a:cs typeface="Times New Roman" panose="02020603050405020304" pitchFamily="18" charset="0"/>
              </a:rPr>
              <a:t>Ủng hộ</a:t>
            </a:r>
            <a:r>
              <a:rPr lang="en-US" sz="3600" b="1">
                <a:solidFill>
                  <a:schemeClr val="tx2"/>
                </a:solidFill>
                <a:latin typeface="Times New Roman" panose="02020603050405020304" pitchFamily="18" charset="0"/>
                <a:cs typeface="Times New Roman" panose="02020603050405020304" pitchFamily="18" charset="0"/>
              </a:rPr>
              <a:t> - </a:t>
            </a:r>
            <a:r>
              <a:rPr lang="en-US" sz="3600" b="1">
                <a:solidFill>
                  <a:srgbClr val="FF3300"/>
                </a:solidFill>
                <a:latin typeface="Times New Roman" panose="02020603050405020304" pitchFamily="18" charset="0"/>
                <a:cs typeface="Times New Roman" panose="02020603050405020304" pitchFamily="18" charset="0"/>
              </a:rPr>
              <a:t>phản đối</a:t>
            </a:r>
            <a:r>
              <a:rPr lang="en-US" sz="3600" b="1">
                <a:solidFill>
                  <a:schemeClr val="tx2"/>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6135a2eb06859360079"/>
          <p:cNvPicPr>
            <a:picLocks noGrp="1" noChangeAspect="1"/>
          </p:cNvPicPr>
          <p:nvPr>
            <p:ph sz="half" idx="1"/>
          </p:nvPr>
        </p:nvPicPr>
        <p:blipFill>
          <a:blip r:embed="rId2"/>
          <a:stretch>
            <a:fillRect/>
          </a:stretch>
        </p:blipFill>
        <p:spPr>
          <a:xfrm>
            <a:off x="2552700" y="4034155"/>
            <a:ext cx="4038600" cy="2269490"/>
          </a:xfrm>
          <a:prstGeom prst="rect">
            <a:avLst/>
          </a:prstGeom>
        </p:spPr>
      </p:pic>
      <p:pic>
        <p:nvPicPr>
          <p:cNvPr id="5" name="Content Placeholder 4" descr="giongluadienhinh_min"/>
          <p:cNvPicPr>
            <a:picLocks noGrp="1" noChangeAspect="1"/>
          </p:cNvPicPr>
          <p:nvPr>
            <p:ph sz="half" idx="2"/>
          </p:nvPr>
        </p:nvPicPr>
        <p:blipFill>
          <a:blip r:embed="rId3"/>
          <a:stretch>
            <a:fillRect/>
          </a:stretch>
        </p:blipFill>
        <p:spPr>
          <a:xfrm>
            <a:off x="670560" y="178435"/>
            <a:ext cx="7522845" cy="385572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713740" y="645795"/>
            <a:ext cx="7592060" cy="3107690"/>
          </a:xfrm>
          <a:prstGeom prst="rect">
            <a:avLst/>
          </a:prstGeom>
          <a:noFill/>
        </p:spPr>
        <p:txBody>
          <a:bodyPr wrap="square" rtlCol="0">
            <a:spAutoFit/>
          </a:bodyPr>
          <a:lstStyle/>
          <a:p>
            <a:pPr algn="ctr"/>
            <a:r>
              <a:rPr lang="en-US" sz="2800" b="1">
                <a:latin typeface="Times New Roman" panose="02020603050405020304" pitchFamily="18" charset="0"/>
                <a:cs typeface="Times New Roman" panose="02020603050405020304" pitchFamily="18" charset="0"/>
              </a:rPr>
              <a:t>Bài 21: Đột Biến gen</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III/ Vai trò của đột biến gen</a:t>
            </a:r>
          </a:p>
          <a:p>
            <a:r>
              <a:rPr lang="en-US" sz="2800">
                <a:latin typeface="Times New Roman" panose="02020603050405020304" pitchFamily="18" charset="0"/>
                <a:cs typeface="Times New Roman" panose="02020603050405020304" pitchFamily="18" charset="0"/>
              </a:rPr>
              <a:t>Chia lớp thành hai nhóm :</a:t>
            </a:r>
          </a:p>
          <a:p>
            <a:r>
              <a:rPr lang="en-US" sz="2800">
                <a:latin typeface="Times New Roman" panose="02020603050405020304" pitchFamily="18" charset="0"/>
                <a:cs typeface="Times New Roman" panose="02020603050405020304" pitchFamily="18" charset="0"/>
              </a:rPr>
              <a:t>Một nhóm nêu và bảo vệ ý kiến của nhóm mình về lợi ích của đột biến gen. </a:t>
            </a:r>
          </a:p>
          <a:p>
            <a:r>
              <a:rPr lang="en-US" sz="2800">
                <a:latin typeface="Times New Roman" panose="02020603050405020304" pitchFamily="18" charset="0"/>
                <a:cs typeface="Times New Roman" panose="02020603050405020304" pitchFamily="18" charset="0"/>
                <a:sym typeface="+mn-ea"/>
              </a:rPr>
              <a:t>Một nhóm nêu và bảo vệ ý kiến của nhóm mình về lợi ích của đột biến gen. </a:t>
            </a:r>
            <a:endParaRPr lang="en-US" sz="2800">
              <a:latin typeface="Times New Roman" panose="02020603050405020304" pitchFamily="18" charset="0"/>
              <a:cs typeface="Times New Roman" panose="02020603050405020304" pitchFamily="18" charset="0"/>
            </a:endParaRPr>
          </a:p>
        </p:txBody>
      </p:sp>
      <p:sp>
        <p:nvSpPr>
          <p:cNvPr id="5" name="Text Box 4"/>
          <p:cNvSpPr txBox="1"/>
          <p:nvPr/>
        </p:nvSpPr>
        <p:spPr>
          <a:xfrm>
            <a:off x="606425" y="3753485"/>
            <a:ext cx="7931150" cy="3107690"/>
          </a:xfrm>
          <a:prstGeom prst="rect">
            <a:avLst/>
          </a:prstGeom>
          <a:noFill/>
        </p:spPr>
        <p:txBody>
          <a:bodyPr wrap="square" rtlCol="0">
            <a:spAutoFit/>
          </a:bodyPr>
          <a:lstStyle/>
          <a:p>
            <a:pPr algn="ctr"/>
            <a:r>
              <a:rPr lang="en-US" sz="2800" b="1">
                <a:latin typeface="Times New Roman" panose="02020603050405020304" pitchFamily="18" charset="0"/>
                <a:cs typeface="Times New Roman" panose="02020603050405020304" pitchFamily="18" charset="0"/>
              </a:rPr>
              <a:t>Bài 34: Thoái hóa do tự thụ phấn và giao phối gần</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III/ Vai trò của phương pháp tự thụ phấn bắt buộc và giao phối cận huyết trong chọn giống</a:t>
            </a:r>
          </a:p>
          <a:p>
            <a:r>
              <a:rPr lang="en-US" sz="2800">
                <a:latin typeface="Times New Roman" panose="02020603050405020304" pitchFamily="18" charset="0"/>
                <a:cs typeface="Times New Roman" panose="02020603050405020304" pitchFamily="18" charset="0"/>
              </a:rPr>
              <a:t>Một số bà con nông dân cho rằng: Tự thụ phấn ở cây giao phấn và giao phói gần ở động vật chỉ gây hậu quả xấu chứ không có vai trò gì trong sản xuất và chọn giống. Nhận định này đúng hay sai? Giải thích?</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685165" y="378460"/>
            <a:ext cx="8001635" cy="953135"/>
          </a:xfrm>
          <a:prstGeom prst="rect">
            <a:avLst/>
          </a:prstGeom>
          <a:noFill/>
        </p:spPr>
        <p:txBody>
          <a:bodyPr wrap="square" rtlCol="0">
            <a:spAutoFit/>
          </a:bodyPr>
          <a:lstStyle/>
          <a:p>
            <a:pPr algn="ctr"/>
            <a:r>
              <a:rPr lang="en-US" sz="2800" b="1">
                <a:solidFill>
                  <a:srgbClr val="FF0000"/>
                </a:solidFill>
                <a:latin typeface="Times New Roman" panose="02020603050405020304" pitchFamily="18" charset="0"/>
                <a:cs typeface="Times New Roman" panose="02020603050405020304" pitchFamily="18" charset="0"/>
              </a:rPr>
              <a:t>PHẦN II: PHƯƠNG PHÁP ĐỊNH HƯỚNG CHO HỌC SINH CHUẨN BỊ BÀI MỚI</a:t>
            </a:r>
          </a:p>
        </p:txBody>
      </p:sp>
      <p:sp>
        <p:nvSpPr>
          <p:cNvPr id="5" name="Text Box 4"/>
          <p:cNvSpPr txBox="1"/>
          <p:nvPr/>
        </p:nvSpPr>
        <p:spPr>
          <a:xfrm>
            <a:off x="685165" y="1331595"/>
            <a:ext cx="7291070" cy="396938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Hình ảnh về SGK mới</a:t>
            </a:r>
          </a:p>
          <a:p>
            <a:endParaRPr lang="en-US" sz="2800">
              <a:latin typeface="Times New Roman" panose="02020603050405020304" pitchFamily="18" charset="0"/>
              <a:cs typeface="Times New Roman" panose="02020603050405020304" pitchFamily="18" charset="0"/>
            </a:endParaRPr>
          </a:p>
          <a:p>
            <a:endParaRPr lang="en-US" sz="2800">
              <a:latin typeface="Times New Roman" panose="02020603050405020304" pitchFamily="18" charset="0"/>
              <a:cs typeface="Times New Roman" panose="02020603050405020304" pitchFamily="18" charset="0"/>
            </a:endParaRPr>
          </a:p>
          <a:p>
            <a:endParaRPr lang="en-US" sz="2800">
              <a:latin typeface="Times New Roman" panose="02020603050405020304" pitchFamily="18" charset="0"/>
              <a:cs typeface="Times New Roman" panose="02020603050405020304" pitchFamily="18" charset="0"/>
            </a:endParaRPr>
          </a:p>
          <a:p>
            <a:endParaRPr lang="en-US" sz="2800">
              <a:latin typeface="Times New Roman" panose="02020603050405020304" pitchFamily="18" charset="0"/>
              <a:cs typeface="Times New Roman" panose="02020603050405020304" pitchFamily="18" charset="0"/>
            </a:endParaRPr>
          </a:p>
          <a:p>
            <a:endParaRPr lang="en-US" sz="2800">
              <a:latin typeface="Times New Roman" panose="02020603050405020304" pitchFamily="18" charset="0"/>
              <a:cs typeface="Times New Roman" panose="02020603050405020304" pitchFamily="18" charset="0"/>
            </a:endParaRPr>
          </a:p>
          <a:p>
            <a:endParaRPr lang="en-US" sz="2800">
              <a:latin typeface="Times New Roman" panose="02020603050405020304" pitchFamily="18" charset="0"/>
              <a:cs typeface="Times New Roman" panose="02020603050405020304" pitchFamily="18" charset="0"/>
            </a:endParaRPr>
          </a:p>
          <a:p>
            <a:endParaRPr lang="en-US" sz="2800">
              <a:latin typeface="Times New Roman" panose="02020603050405020304" pitchFamily="18" charset="0"/>
              <a:cs typeface="Times New Roman" panose="02020603050405020304" pitchFamily="18" charset="0"/>
            </a:endParaRPr>
          </a:p>
          <a:p>
            <a:endParaRPr lang="en-US" sz="2800">
              <a:latin typeface="Times New Roman" panose="02020603050405020304" pitchFamily="18" charset="0"/>
              <a:cs typeface="Times New Roman" panose="02020603050405020304" pitchFamily="18" charset="0"/>
            </a:endParaRPr>
          </a:p>
        </p:txBody>
      </p:sp>
      <p:pic>
        <p:nvPicPr>
          <p:cNvPr id="6" name="Content Placeholder 5" descr="53526717_2282814025289212_6113291457957724160_n"/>
          <p:cNvPicPr>
            <a:picLocks noGrp="1" noChangeAspect="1"/>
          </p:cNvPicPr>
          <p:nvPr>
            <p:ph sz="quarter" idx="13"/>
          </p:nvPr>
        </p:nvPicPr>
        <p:blipFill>
          <a:blip r:embed="rId2"/>
          <a:stretch>
            <a:fillRect/>
          </a:stretch>
        </p:blipFill>
        <p:spPr>
          <a:xfrm>
            <a:off x="193675" y="1844040"/>
            <a:ext cx="4640580" cy="4960620"/>
          </a:xfrm>
          <a:prstGeom prst="rect">
            <a:avLst/>
          </a:prstGeom>
        </p:spPr>
      </p:pic>
      <p:pic>
        <p:nvPicPr>
          <p:cNvPr id="8" name="Content Placeholder 7" descr="52948719_2282814031955878_6851079144768274432_n"/>
          <p:cNvPicPr>
            <a:picLocks noGrp="1" noChangeAspect="1"/>
          </p:cNvPicPr>
          <p:nvPr>
            <p:ph sz="quarter" idx="14"/>
          </p:nvPr>
        </p:nvPicPr>
        <p:blipFill>
          <a:blip r:embed="rId3"/>
          <a:stretch>
            <a:fillRect/>
          </a:stretch>
        </p:blipFill>
        <p:spPr>
          <a:xfrm>
            <a:off x="4834255" y="1844675"/>
            <a:ext cx="4161155" cy="4959985"/>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797560" y="969010"/>
            <a:ext cx="7965440" cy="3538220"/>
          </a:xfrm>
          <a:prstGeom prst="rect">
            <a:avLst/>
          </a:prstGeom>
          <a:noFill/>
        </p:spPr>
        <p:txBody>
          <a:bodyPr wrap="square" rtlCol="0">
            <a:spAutoFit/>
          </a:bodyPr>
          <a:lstStyle/>
          <a:p>
            <a:r>
              <a:rPr lang="en-US"/>
              <a:t> </a:t>
            </a:r>
            <a:r>
              <a:rPr lang="en-US" sz="2800">
                <a:latin typeface="Times New Roman" panose="02020603050405020304" pitchFamily="18" charset="0"/>
                <a:cs typeface="Times New Roman" panose="02020603050405020304" pitchFamily="18" charset="0"/>
              </a:rPr>
              <a:t>Nội dung và cách thức thực hiện giải pháp</a:t>
            </a:r>
          </a:p>
          <a:p>
            <a:r>
              <a:rPr lang="en-US" sz="2800">
                <a:latin typeface="Times New Roman" panose="02020603050405020304" pitchFamily="18" charset="0"/>
                <a:cs typeface="Times New Roman" panose="02020603050405020304" pitchFamily="18" charset="0"/>
              </a:rPr>
              <a:t>Tôi xin nêu những biện pháp, giải pháp cụ thể đã áp dụng trong việc dạy học sinh học 8 ở trường trung học cơ sở.Tùy theo từng câu hỏi đã định hướng cho học sinh chuẩn bị mà giáo viên có thể cho học sinh báo cáo kết quả tìm hiểu của nhóm mình khi tạo tình huống có vấn đề cho bài mới hoặc báo cáo nội dung chuẩn bị khi đi vào từng phần cụ thể của bài học</a:t>
            </a:r>
            <a:r>
              <a:rPr lang="en-US"/>
              <a:t>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14605" y="-2540"/>
            <a:ext cx="9114790" cy="7847330"/>
          </a:xfrm>
          <a:prstGeom prst="rect">
            <a:avLst/>
          </a:prstGeom>
          <a:noFill/>
        </p:spPr>
        <p:txBody>
          <a:bodyPr wrap="square" rtlCol="0">
            <a:spAutoFit/>
          </a:bodyPr>
          <a:lstStyle/>
          <a:p>
            <a:pPr algn="ctr"/>
            <a:r>
              <a:rPr lang="en-US" sz="2800" b="1">
                <a:latin typeface="Times New Roman" panose="02020603050405020304" pitchFamily="18" charset="0"/>
                <a:cs typeface="Times New Roman" panose="02020603050405020304" pitchFamily="18" charset="0"/>
              </a:rPr>
              <a:t>Bài 3: TẾ BÀO</a:t>
            </a:r>
            <a:endParaRPr lang="en-US" sz="2800">
              <a:latin typeface="Times New Roman" panose="02020603050405020304" pitchFamily="18" charset="0"/>
              <a:cs typeface="Times New Roman" panose="02020603050405020304" pitchFamily="18" charset="0"/>
            </a:endParaRPr>
          </a:p>
          <a:p>
            <a:pPr algn="ctr"/>
            <a:r>
              <a:rPr lang="en-US" sz="2800" b="1">
                <a:latin typeface="Times New Roman" panose="02020603050405020304" pitchFamily="18" charset="0"/>
                <a:cs typeface="Times New Roman" panose="02020603050405020304" pitchFamily="18" charset="0"/>
              </a:rPr>
              <a:t>Chuẩn b</a:t>
            </a:r>
            <a:r>
              <a:rPr lang="vi-VN" altLang="en-US" sz="2800" b="1">
                <a:latin typeface="Times New Roman" panose="02020603050405020304" pitchFamily="18" charset="0"/>
                <a:cs typeface="Times New Roman" panose="02020603050405020304" pitchFamily="18" charset="0"/>
              </a:rPr>
              <a:t>ị:</a:t>
            </a:r>
            <a:r>
              <a:rPr lang="en-US" sz="2800">
                <a:latin typeface="Times New Roman" panose="02020603050405020304" pitchFamily="18" charset="0"/>
                <a:cs typeface="Times New Roman" panose="02020603050405020304" pitchFamily="18" charset="0"/>
              </a:rPr>
              <a:t>Trư</a:t>
            </a:r>
            <a:r>
              <a:rPr lang="vi-VN" altLang="en-US" sz="2800">
                <a:latin typeface="Times New Roman" panose="02020603050405020304" pitchFamily="18" charset="0"/>
                <a:cs typeface="Times New Roman" panose="02020603050405020304" pitchFamily="18" charset="0"/>
              </a:rPr>
              <a:t>ớ</a:t>
            </a:r>
            <a:r>
              <a:rPr lang="en-US" sz="2800">
                <a:latin typeface="Times New Roman" panose="02020603050405020304" pitchFamily="18" charset="0"/>
                <a:cs typeface="Times New Roman" panose="02020603050405020304" pitchFamily="18" charset="0"/>
              </a:rPr>
              <a:t>c khi v</a:t>
            </a:r>
            <a:r>
              <a:rPr lang="vi-VN" altLang="en-US" sz="2800">
                <a:latin typeface="Times New Roman" panose="02020603050405020304" pitchFamily="18" charset="0"/>
                <a:cs typeface="Times New Roman" panose="02020603050405020304" pitchFamily="18" charset="0"/>
              </a:rPr>
              <a:t>à</a:t>
            </a:r>
            <a:r>
              <a:rPr lang="en-US" sz="2800">
                <a:latin typeface="Times New Roman" panose="02020603050405020304" pitchFamily="18" charset="0"/>
                <a:cs typeface="Times New Roman" panose="02020603050405020304" pitchFamily="18" charset="0"/>
              </a:rPr>
              <a:t>o học b</a:t>
            </a:r>
            <a:r>
              <a:rPr lang="vi-VN" altLang="en-US" sz="2800">
                <a:latin typeface="Times New Roman" panose="02020603050405020304" pitchFamily="18" charset="0"/>
                <a:cs typeface="Times New Roman" panose="02020603050405020304" pitchFamily="18" charset="0"/>
              </a:rPr>
              <a:t>à</a:t>
            </a:r>
            <a:r>
              <a:rPr lang="en-US" sz="2800">
                <a:latin typeface="Times New Roman" panose="02020603050405020304" pitchFamily="18" charset="0"/>
                <a:cs typeface="Times New Roman" panose="02020603050405020304" pitchFamily="18" charset="0"/>
              </a:rPr>
              <a:t>i tế b</a:t>
            </a:r>
            <a:r>
              <a:rPr lang="vi-VN" altLang="en-US" sz="2800">
                <a:latin typeface="Times New Roman" panose="02020603050405020304" pitchFamily="18" charset="0"/>
                <a:cs typeface="Times New Roman" panose="02020603050405020304" pitchFamily="18" charset="0"/>
              </a:rPr>
              <a:t>à</a:t>
            </a:r>
            <a:r>
              <a:rPr lang="en-US" sz="2800">
                <a:latin typeface="Times New Roman" panose="02020603050405020304" pitchFamily="18" charset="0"/>
                <a:cs typeface="Times New Roman" panose="02020603050405020304" pitchFamily="18" charset="0"/>
              </a:rPr>
              <a:t>o cần đ</a:t>
            </a:r>
            <a:r>
              <a:rPr lang="vi-VN" altLang="en-US" sz="2800">
                <a:latin typeface="Times New Roman" panose="02020603050405020304" pitchFamily="18" charset="0"/>
                <a:cs typeface="Times New Roman" panose="02020603050405020304" pitchFamily="18" charset="0"/>
              </a:rPr>
              <a:t>ị</a:t>
            </a:r>
            <a:r>
              <a:rPr lang="en-US" sz="2800">
                <a:latin typeface="Times New Roman" panose="02020603050405020304" pitchFamily="18" charset="0"/>
                <a:cs typeface="Times New Roman" panose="02020603050405020304" pitchFamily="18" charset="0"/>
              </a:rPr>
              <a:t>nh h</a:t>
            </a:r>
            <a:r>
              <a:rPr lang="vi-VN" altLang="en-US" sz="2800">
                <a:latin typeface="Times New Roman" panose="02020603050405020304" pitchFamily="18" charset="0"/>
                <a:cs typeface="Times New Roman" panose="02020603050405020304" pitchFamily="18" charset="0"/>
              </a:rPr>
              <a:t>ướ</a:t>
            </a:r>
            <a:r>
              <a:rPr lang="en-US" sz="2800">
                <a:latin typeface="Times New Roman" panose="02020603050405020304" pitchFamily="18" charset="0"/>
                <a:cs typeface="Times New Roman" panose="02020603050405020304" pitchFamily="18" charset="0"/>
              </a:rPr>
              <a:t>ng cho học sinh chuẩn bị b</a:t>
            </a:r>
            <a:r>
              <a:rPr lang="vi-VN" altLang="en-US" sz="2800">
                <a:latin typeface="Times New Roman" panose="02020603050405020304" pitchFamily="18" charset="0"/>
                <a:cs typeface="Times New Roman" panose="02020603050405020304" pitchFamily="18" charset="0"/>
              </a:rPr>
              <a:t>à</a:t>
            </a:r>
            <a:r>
              <a:rPr lang="en-US" sz="2800">
                <a:latin typeface="Times New Roman" panose="02020603050405020304" pitchFamily="18" charset="0"/>
                <a:cs typeface="Times New Roman" panose="02020603050405020304" pitchFamily="18" charset="0"/>
              </a:rPr>
              <a:t>i theo bộ câu hỏi sau:</a:t>
            </a:r>
          </a:p>
          <a:p>
            <a:r>
              <a:rPr lang="en-US" sz="2800">
                <a:latin typeface="Times New Roman" panose="02020603050405020304" pitchFamily="18" charset="0"/>
                <a:cs typeface="Times New Roman" panose="02020603050405020304" pitchFamily="18" charset="0"/>
              </a:rPr>
              <a:t>1.Cơ thể ngư</a:t>
            </a:r>
            <a:r>
              <a:rPr lang="vi-VN" altLang="en-US" sz="2800">
                <a:latin typeface="Times New Roman" panose="02020603050405020304" pitchFamily="18" charset="0"/>
                <a:cs typeface="Times New Roman" panose="02020603050405020304" pitchFamily="18" charset="0"/>
              </a:rPr>
              <a:t>ờ</a:t>
            </a:r>
            <a:r>
              <a:rPr lang="en-US" sz="2800">
                <a:latin typeface="Times New Roman" panose="02020603050405020304" pitchFamily="18" charset="0"/>
                <a:cs typeface="Times New Roman" panose="02020603050405020304" pitchFamily="18" charset="0"/>
              </a:rPr>
              <a:t>i c</a:t>
            </a:r>
            <a:r>
              <a:rPr lang="vi-VN" altLang="en-US" sz="2800">
                <a:latin typeface="Times New Roman" panose="02020603050405020304" pitchFamily="18" charset="0"/>
                <a:cs typeface="Times New Roman" panose="02020603050405020304" pitchFamily="18" charset="0"/>
              </a:rPr>
              <a:t>ó</a:t>
            </a:r>
            <a:r>
              <a:rPr lang="en-US" sz="2800">
                <a:latin typeface="Times New Roman" panose="02020603050405020304" pitchFamily="18" charset="0"/>
                <a:cs typeface="Times New Roman" panose="02020603050405020304" pitchFamily="18" charset="0"/>
              </a:rPr>
              <a:t> bao nhiêu tế bào? C</a:t>
            </a:r>
            <a:r>
              <a:rPr lang="vi-VN" altLang="en-US" sz="2800">
                <a:latin typeface="Times New Roman" panose="02020603050405020304" pitchFamily="18" charset="0"/>
                <a:cs typeface="Times New Roman" panose="02020603050405020304" pitchFamily="18" charset="0"/>
              </a:rPr>
              <a:t>ó</a:t>
            </a:r>
            <a:r>
              <a:rPr lang="en-US" sz="2800">
                <a:latin typeface="Times New Roman" panose="02020603050405020304" pitchFamily="18" charset="0"/>
                <a:cs typeface="Times New Roman" panose="02020603050405020304" pitchFamily="18" charset="0"/>
              </a:rPr>
              <a:t> bao nhiêu loại tế b</a:t>
            </a:r>
            <a:r>
              <a:rPr lang="vi-VN" altLang="en-US" sz="2800">
                <a:latin typeface="Times New Roman" panose="02020603050405020304" pitchFamily="18" charset="0"/>
                <a:cs typeface="Times New Roman" panose="02020603050405020304" pitchFamily="18" charset="0"/>
              </a:rPr>
              <a:t>à</a:t>
            </a:r>
            <a:r>
              <a:rPr lang="en-US" sz="2800">
                <a:latin typeface="Times New Roman" panose="02020603050405020304" pitchFamily="18" charset="0"/>
                <a:cs typeface="Times New Roman" panose="02020603050405020304" pitchFamily="18" charset="0"/>
              </a:rPr>
              <a:t>o?</a:t>
            </a:r>
          </a:p>
          <a:p>
            <a:r>
              <a:rPr lang="en-US" sz="2800">
                <a:latin typeface="Times New Roman" panose="02020603050405020304" pitchFamily="18" charset="0"/>
                <a:cs typeface="Times New Roman" panose="02020603050405020304" pitchFamily="18" charset="0"/>
              </a:rPr>
              <a:t>2.Tế b</a:t>
            </a:r>
            <a:r>
              <a:rPr lang="vi-VN" altLang="en-US" sz="2800">
                <a:latin typeface="Times New Roman" panose="02020603050405020304" pitchFamily="18" charset="0"/>
                <a:cs typeface="Times New Roman" panose="02020603050405020304" pitchFamily="18" charset="0"/>
              </a:rPr>
              <a:t>à</a:t>
            </a:r>
            <a:r>
              <a:rPr lang="en-US" sz="2800">
                <a:latin typeface="Times New Roman" panose="02020603050405020304" pitchFamily="18" charset="0"/>
                <a:cs typeface="Times New Roman" panose="02020603050405020304" pitchFamily="18" charset="0"/>
              </a:rPr>
              <a:t>o động vật c</a:t>
            </a:r>
            <a:r>
              <a:rPr lang="vi-VN" altLang="en-US" sz="2800">
                <a:latin typeface="Times New Roman" panose="02020603050405020304" pitchFamily="18" charset="0"/>
                <a:cs typeface="Times New Roman" panose="02020603050405020304" pitchFamily="18" charset="0"/>
              </a:rPr>
              <a:t>ó</a:t>
            </a:r>
            <a:r>
              <a:rPr lang="en-US" sz="2800">
                <a:latin typeface="Times New Roman" panose="02020603050405020304" pitchFamily="18" charset="0"/>
                <a:cs typeface="Times New Roman" panose="02020603050405020304" pitchFamily="18" charset="0"/>
              </a:rPr>
              <a:t> gì giống v</a:t>
            </a:r>
            <a:r>
              <a:rPr lang="vi-VN" altLang="en-US" sz="2800">
                <a:latin typeface="Times New Roman" panose="02020603050405020304" pitchFamily="18" charset="0"/>
                <a:cs typeface="Times New Roman" panose="02020603050405020304" pitchFamily="18" charset="0"/>
              </a:rPr>
              <a:t>à</a:t>
            </a:r>
            <a:r>
              <a:rPr lang="en-US" sz="2800">
                <a:latin typeface="Times New Roman" panose="02020603050405020304" pitchFamily="18" charset="0"/>
                <a:cs typeface="Times New Roman" panose="02020603050405020304" pitchFamily="18" charset="0"/>
              </a:rPr>
              <a:t> kh</a:t>
            </a:r>
            <a:r>
              <a:rPr lang="vi-VN" altLang="en-US" sz="2800">
                <a:latin typeface="Times New Roman" panose="02020603050405020304" pitchFamily="18" charset="0"/>
                <a:cs typeface="Times New Roman" panose="02020603050405020304" pitchFamily="18" charset="0"/>
              </a:rPr>
              <a:t>á</a:t>
            </a:r>
            <a:r>
              <a:rPr lang="en-US" sz="2800">
                <a:latin typeface="Times New Roman" panose="02020603050405020304" pitchFamily="18" charset="0"/>
                <a:cs typeface="Times New Roman" panose="02020603050405020304" pitchFamily="18" charset="0"/>
              </a:rPr>
              <a:t>c tế b</a:t>
            </a:r>
            <a:r>
              <a:rPr lang="vi-VN" altLang="en-US" sz="2800">
                <a:latin typeface="Times New Roman" panose="02020603050405020304" pitchFamily="18" charset="0"/>
                <a:cs typeface="Times New Roman" panose="02020603050405020304" pitchFamily="18" charset="0"/>
              </a:rPr>
              <a:t>à</a:t>
            </a:r>
            <a:r>
              <a:rPr lang="en-US" sz="2800">
                <a:latin typeface="Times New Roman" panose="02020603050405020304" pitchFamily="18" charset="0"/>
                <a:cs typeface="Times New Roman" panose="02020603050405020304" pitchFamily="18" charset="0"/>
              </a:rPr>
              <a:t>o thực vật?</a:t>
            </a:r>
          </a:p>
          <a:p>
            <a:r>
              <a:rPr lang="en-US" sz="2800">
                <a:latin typeface="Times New Roman" panose="02020603050405020304" pitchFamily="18" charset="0"/>
                <a:cs typeface="Times New Roman" panose="02020603050405020304" pitchFamily="18" charset="0"/>
              </a:rPr>
              <a:t>3.Tế b</a:t>
            </a:r>
            <a:r>
              <a:rPr lang="vi-VN" altLang="en-US" sz="2800">
                <a:latin typeface="Times New Roman" panose="02020603050405020304" pitchFamily="18" charset="0"/>
                <a:cs typeface="Times New Roman" panose="02020603050405020304" pitchFamily="18" charset="0"/>
              </a:rPr>
              <a:t>à</a:t>
            </a:r>
            <a:r>
              <a:rPr lang="en-US" sz="2800">
                <a:latin typeface="Times New Roman" panose="02020603050405020304" pitchFamily="18" charset="0"/>
                <a:cs typeface="Times New Roman" panose="02020603050405020304" pitchFamily="18" charset="0"/>
              </a:rPr>
              <a:t>o gốc l</a:t>
            </a:r>
            <a:r>
              <a:rPr lang="vi-VN" altLang="en-US" sz="2800">
                <a:latin typeface="Times New Roman" panose="02020603050405020304" pitchFamily="18" charset="0"/>
                <a:cs typeface="Times New Roman" panose="02020603050405020304" pitchFamily="18" charset="0"/>
              </a:rPr>
              <a:t>à</a:t>
            </a:r>
            <a:r>
              <a:rPr lang="en-US" sz="2800">
                <a:latin typeface="Times New Roman" panose="02020603050405020304" pitchFamily="18" charset="0"/>
                <a:cs typeface="Times New Roman" panose="02020603050405020304" pitchFamily="18" charset="0"/>
              </a:rPr>
              <a:t> gì? Ý nghĩa c</a:t>
            </a:r>
            <a:r>
              <a:rPr lang="vi-VN" altLang="en-US" sz="2800">
                <a:latin typeface="Times New Roman" panose="02020603050405020304" pitchFamily="18" charset="0"/>
                <a:cs typeface="Times New Roman" panose="02020603050405020304" pitchFamily="18" charset="0"/>
              </a:rPr>
              <a:t>ủ</a:t>
            </a:r>
            <a:r>
              <a:rPr lang="en-US" sz="2800">
                <a:latin typeface="Times New Roman" panose="02020603050405020304" pitchFamily="18" charset="0"/>
                <a:cs typeface="Times New Roman" panose="02020603050405020304" pitchFamily="18" charset="0"/>
              </a:rPr>
              <a:t>a việc tìm ra tế b</a:t>
            </a:r>
            <a:r>
              <a:rPr lang="vi-VN" altLang="en-US" sz="2800">
                <a:latin typeface="Times New Roman" panose="02020603050405020304" pitchFamily="18" charset="0"/>
                <a:cs typeface="Times New Roman" panose="02020603050405020304" pitchFamily="18" charset="0"/>
              </a:rPr>
              <a:t>à</a:t>
            </a:r>
            <a:r>
              <a:rPr lang="en-US" sz="2800">
                <a:latin typeface="Times New Roman" panose="02020603050405020304" pitchFamily="18" charset="0"/>
                <a:cs typeface="Times New Roman" panose="02020603050405020304" pitchFamily="18" charset="0"/>
              </a:rPr>
              <a:t>o gốc?</a:t>
            </a:r>
          </a:p>
          <a:p>
            <a:pPr algn="ctr"/>
            <a:r>
              <a:rPr lang="vi-VN" altLang="en-US" sz="2800">
                <a:latin typeface="Times New Roman" panose="02020603050405020304" pitchFamily="18" charset="0"/>
                <a:cs typeface="Times New Roman" panose="02020603050405020304" pitchFamily="18" charset="0"/>
              </a:rPr>
              <a:t>	</a:t>
            </a:r>
            <a:r>
              <a:rPr lang="en-US" sz="2800" b="1">
                <a:latin typeface="Times New Roman" panose="02020603050405020304" pitchFamily="18" charset="0"/>
                <a:cs typeface="Times New Roman" panose="02020603050405020304" pitchFamily="18" charset="0"/>
              </a:rPr>
              <a:t>C</a:t>
            </a:r>
            <a:r>
              <a:rPr lang="vi-VN" altLang="en-US" sz="2800" b="1">
                <a:latin typeface="Times New Roman" panose="02020603050405020304" pitchFamily="18" charset="0"/>
                <a:cs typeface="Times New Roman" panose="02020603050405020304" pitchFamily="18" charset="0"/>
              </a:rPr>
              <a:t>á</a:t>
            </a:r>
            <a:r>
              <a:rPr lang="en-US" sz="2800" b="1">
                <a:latin typeface="Times New Roman" panose="02020603050405020304" pitchFamily="18" charset="0"/>
                <a:cs typeface="Times New Roman" panose="02020603050405020304" pitchFamily="18" charset="0"/>
              </a:rPr>
              <a:t>ch thực hiện:</a:t>
            </a:r>
            <a:endParaRPr lang="en-US" sz="2800">
              <a:latin typeface="Times New Roman" panose="02020603050405020304" pitchFamily="18" charset="0"/>
              <a:cs typeface="Times New Roman" panose="02020603050405020304" pitchFamily="18" charset="0"/>
            </a:endParaRPr>
          </a:p>
          <a:p>
            <a:r>
              <a:rPr lang="vi-VN" altLang="en-US"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Mỗi tổ được phân công thực hiện tìm hiểu một câu hỏi và báo cáo trước lớp vào tiết hoc mới, tùy số lượng câu hỏi mà GV phân chia các nhóm </a:t>
            </a:r>
            <a:r>
              <a:rPr lang="en-US" sz="2800">
                <a:latin typeface="Times New Roman" panose="02020603050405020304" pitchFamily="18" charset="0"/>
                <a:cs typeface="Times New Roman" panose="02020603050405020304" pitchFamily="18" charset="0"/>
                <a:sym typeface="+mn-ea"/>
              </a:rPr>
              <a:t>nh</a:t>
            </a:r>
            <a:r>
              <a:rPr lang="en-US" sz="2800">
                <a:latin typeface="Times New Roman" panose="02020603050405020304" pitchFamily="18" charset="0"/>
                <a:cs typeface="Times New Roman" panose="02020603050405020304" pitchFamily="18" charset="0"/>
              </a:rPr>
              <a:t>cho phù hợp</a:t>
            </a:r>
          </a:p>
          <a:p>
            <a:r>
              <a:rPr lang="vi-VN" altLang="en-US" sz="2800" b="1">
                <a:latin typeface="Times New Roman" panose="02020603050405020304" pitchFamily="18" charset="0"/>
                <a:cs typeface="Times New Roman" panose="02020603050405020304" pitchFamily="18" charset="0"/>
              </a:rPr>
              <a:t>* </a:t>
            </a:r>
            <a:r>
              <a:rPr lang="en-US" sz="2800" b="1">
                <a:latin typeface="Times New Roman" panose="02020603050405020304" pitchFamily="18" charset="0"/>
                <a:cs typeface="Times New Roman" panose="02020603050405020304" pitchFamily="18" charset="0"/>
              </a:rPr>
              <a:t>Câu 1</a:t>
            </a:r>
            <a:r>
              <a:rPr lang="en-US" sz="2800">
                <a:latin typeface="Times New Roman" panose="02020603050405020304" pitchFamily="18" charset="0"/>
                <a:cs typeface="Times New Roman" panose="02020603050405020304" pitchFamily="18" charset="0"/>
              </a:rPr>
              <a:t>: d</a:t>
            </a:r>
            <a:r>
              <a:rPr lang="vi-VN" altLang="en-US" sz="2800">
                <a:latin typeface="Times New Roman" panose="02020603050405020304" pitchFamily="18" charset="0"/>
                <a:cs typeface="Times New Roman" panose="02020603050405020304" pitchFamily="18" charset="0"/>
              </a:rPr>
              <a:t>ù</a:t>
            </a:r>
            <a:r>
              <a:rPr lang="en-US" sz="2800">
                <a:latin typeface="Times New Roman" panose="02020603050405020304" pitchFamily="18" charset="0"/>
                <a:cs typeface="Times New Roman" panose="02020603050405020304" pitchFamily="18" charset="0"/>
              </a:rPr>
              <a:t>ng để tạo tì huống c</a:t>
            </a:r>
            <a:r>
              <a:rPr lang="vi-VN" altLang="en-US" sz="2800">
                <a:latin typeface="Times New Roman" panose="02020603050405020304" pitchFamily="18" charset="0"/>
                <a:cs typeface="Times New Roman" panose="02020603050405020304" pitchFamily="18" charset="0"/>
              </a:rPr>
              <a:t>ó</a:t>
            </a:r>
            <a:r>
              <a:rPr lang="en-US" sz="2800">
                <a:latin typeface="Times New Roman" panose="02020603050405020304" pitchFamily="18" charset="0"/>
                <a:cs typeface="Times New Roman" panose="02020603050405020304" pitchFamily="18" charset="0"/>
              </a:rPr>
              <a:t> vấn đề khi v</a:t>
            </a:r>
            <a:r>
              <a:rPr lang="vi-VN" altLang="en-US" sz="2800">
                <a:latin typeface="Times New Roman" panose="02020603050405020304" pitchFamily="18" charset="0"/>
                <a:cs typeface="Times New Roman" panose="02020603050405020304" pitchFamily="18" charset="0"/>
              </a:rPr>
              <a:t>à</a:t>
            </a:r>
            <a:r>
              <a:rPr lang="en-US" sz="2800">
                <a:latin typeface="Times New Roman" panose="02020603050405020304" pitchFamily="18" charset="0"/>
                <a:cs typeface="Times New Roman" panose="02020603050405020304" pitchFamily="18" charset="0"/>
              </a:rPr>
              <a:t>o b</a:t>
            </a:r>
            <a:r>
              <a:rPr lang="vi-VN" altLang="en-US" sz="2800">
                <a:latin typeface="Times New Roman" panose="02020603050405020304" pitchFamily="18" charset="0"/>
                <a:cs typeface="Times New Roman" panose="02020603050405020304" pitchFamily="18" charset="0"/>
              </a:rPr>
              <a:t>à</a:t>
            </a:r>
            <a:r>
              <a:rPr lang="en-US" sz="2800">
                <a:latin typeface="Times New Roman" panose="02020603050405020304" pitchFamily="18" charset="0"/>
                <a:cs typeface="Times New Roman" panose="02020603050405020304" pitchFamily="18" charset="0"/>
              </a:rPr>
              <a:t>i mới</a:t>
            </a:r>
          </a:p>
          <a:p>
            <a:r>
              <a:rPr lang="en-US" sz="2800">
                <a:latin typeface="Times New Roman" panose="02020603050405020304" pitchFamily="18" charset="0"/>
                <a:cs typeface="Times New Roman" panose="02020603050405020304" pitchFamily="18" charset="0"/>
              </a:rPr>
              <a:t>Ở người có khoảng 75 nghìn tỉ tế b</a:t>
            </a:r>
            <a:r>
              <a:rPr lang="vi-VN" altLang="en-US" sz="2800">
                <a:latin typeface="Times New Roman" panose="02020603050405020304" pitchFamily="18" charset="0"/>
                <a:cs typeface="Times New Roman" panose="02020603050405020304" pitchFamily="18" charset="0"/>
              </a:rPr>
              <a:t>à</a:t>
            </a:r>
            <a:r>
              <a:rPr lang="en-US" sz="2800">
                <a:latin typeface="Times New Roman" panose="02020603050405020304" pitchFamily="18" charset="0"/>
                <a:cs typeface="Times New Roman" panose="02020603050405020304" pitchFamily="18" charset="0"/>
              </a:rPr>
              <a:t>o với khoảng 200 loại tế bào chuyên h</a:t>
            </a:r>
            <a:r>
              <a:rPr lang="vi-VN" altLang="en-US" sz="2800">
                <a:latin typeface="Times New Roman" panose="02020603050405020304" pitchFamily="18" charset="0"/>
                <a:cs typeface="Times New Roman" panose="02020603050405020304" pitchFamily="18" charset="0"/>
              </a:rPr>
              <a:t>ó</a:t>
            </a:r>
            <a:r>
              <a:rPr lang="en-US" sz="2800">
                <a:latin typeface="Times New Roman" panose="02020603050405020304" pitchFamily="18" charset="0"/>
                <a:cs typeface="Times New Roman" panose="02020603050405020304" pitchFamily="18" charset="0"/>
              </a:rPr>
              <a:t>a kh</a:t>
            </a:r>
            <a:r>
              <a:rPr lang="vi-VN" altLang="en-US" sz="2800">
                <a:latin typeface="Times New Roman" panose="02020603050405020304" pitchFamily="18" charset="0"/>
                <a:cs typeface="Times New Roman" panose="02020603050405020304" pitchFamily="18" charset="0"/>
              </a:rPr>
              <a:t>á</a:t>
            </a:r>
            <a:r>
              <a:rPr lang="en-US" sz="2800">
                <a:latin typeface="Times New Roman" panose="02020603050405020304" pitchFamily="18" charset="0"/>
                <a:cs typeface="Times New Roman" panose="02020603050405020304" pitchFamily="18" charset="0"/>
              </a:rPr>
              <a:t>c nhau, tế b</a:t>
            </a:r>
            <a:r>
              <a:rPr lang="vi-VN" altLang="en-US" sz="2800">
                <a:latin typeface="Times New Roman" panose="02020603050405020304" pitchFamily="18" charset="0"/>
                <a:cs typeface="Times New Roman" panose="02020603050405020304" pitchFamily="18" charset="0"/>
              </a:rPr>
              <a:t>à</a:t>
            </a:r>
            <a:r>
              <a:rPr lang="en-US" sz="2800">
                <a:latin typeface="Times New Roman" panose="02020603050405020304" pitchFamily="18" charset="0"/>
                <a:cs typeface="Times New Roman" panose="02020603050405020304" pitchFamily="18" charset="0"/>
              </a:rPr>
              <a:t>o lớn nhất là tế bào trứng</a:t>
            </a:r>
          </a:p>
          <a:p>
            <a:r>
              <a:rPr lang="vi-VN" altLang="en-US" sz="2800" b="1">
                <a:latin typeface="Times New Roman" panose="02020603050405020304" pitchFamily="18" charset="0"/>
                <a:cs typeface="Times New Roman" panose="02020603050405020304" pitchFamily="18" charset="0"/>
              </a:rPr>
              <a:t>* </a:t>
            </a:r>
            <a:r>
              <a:rPr lang="en-US" sz="2800" b="1">
                <a:latin typeface="Times New Roman" panose="02020603050405020304" pitchFamily="18" charset="0"/>
                <a:cs typeface="Times New Roman" panose="02020603050405020304" pitchFamily="18" charset="0"/>
              </a:rPr>
              <a:t>Câu 2:</a:t>
            </a:r>
            <a:r>
              <a:rPr lang="en-US" sz="2800">
                <a:latin typeface="Times New Roman" panose="02020603050405020304" pitchFamily="18" charset="0"/>
                <a:cs typeface="Times New Roman" panose="02020603050405020304" pitchFamily="18" charset="0"/>
              </a:rPr>
              <a:t> d</a:t>
            </a:r>
            <a:r>
              <a:rPr lang="vi-VN" altLang="en-US" sz="2800">
                <a:latin typeface="Times New Roman" panose="02020603050405020304" pitchFamily="18" charset="0"/>
                <a:cs typeface="Times New Roman" panose="02020603050405020304" pitchFamily="18" charset="0"/>
              </a:rPr>
              <a:t>ù</a:t>
            </a:r>
            <a:r>
              <a:rPr lang="en-US" sz="2800">
                <a:latin typeface="Times New Roman" panose="02020603050405020304" pitchFamily="18" charset="0"/>
                <a:cs typeface="Times New Roman" panose="02020603050405020304" pitchFamily="18" charset="0"/>
              </a:rPr>
              <a:t>ng để dạy hoạt động 2: Cấu tạo tế bào</a:t>
            </a:r>
          </a:p>
          <a:p>
            <a:r>
              <a:rPr lang="en-US" sz="2800">
                <a:latin typeface="Times New Roman" panose="02020603050405020304" pitchFamily="18" charset="0"/>
                <a:cs typeface="Times New Roman" panose="02020603050405020304" pitchFamily="18" charset="0"/>
              </a:rPr>
              <a:t>Dựa trên sự so sánh giữa tế bào động vật với tế bào thực vật để rút ra kết luận về cấu tạo tế bào động vật</a:t>
            </a:r>
          </a:p>
          <a:p>
            <a:endParaRPr lang="en-US" sz="2800">
              <a:latin typeface="Times New Roman" panose="02020603050405020304" pitchFamily="18" charset="0"/>
              <a:cs typeface="Times New Roman" panose="02020603050405020304" pitchFamily="18" charset="0"/>
            </a:endParaRPr>
          </a:p>
          <a:p>
            <a:endParaRPr lang="en-US" sz="28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Effect transition="in" filter="checkerboard(across)">
                                      <p:cBhvr>
                                        <p:cTn id="19" dur="500"/>
                                        <p:tgtEl>
                                          <p:spTgt spid="5">
                                            <p:txEl>
                                              <p:pRg st="5" end="5"/>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checkerboard(across)">
                                      <p:cBhvr>
                                        <p:cTn id="22" dur="500"/>
                                        <p:tgtEl>
                                          <p:spTgt spid="5">
                                            <p:txEl>
                                              <p:pRg st="6" end="6"/>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animEffect transition="in" filter="checkerboard(across)">
                                      <p:cBhvr>
                                        <p:cTn id="25" dur="500"/>
                                        <p:tgtEl>
                                          <p:spTgt spid="5">
                                            <p:txEl>
                                              <p:pRg st="7" end="7"/>
                                            </p:txEl>
                                          </p:spTgt>
                                        </p:tgtEl>
                                      </p:cBhvr>
                                    </p:animEffect>
                                  </p:childTnLst>
                                </p:cTn>
                              </p:par>
                              <p:par>
                                <p:cTn id="26" presetID="5" presetClass="entr" presetSubtype="10" fill="hold" nodeType="withEffect">
                                  <p:stCondLst>
                                    <p:cond delay="0"/>
                                  </p:stCondLst>
                                  <p:childTnLst>
                                    <p:set>
                                      <p:cBhvr>
                                        <p:cTn id="27" dur="1" fill="hold">
                                          <p:stCondLst>
                                            <p:cond delay="0"/>
                                          </p:stCondLst>
                                        </p:cTn>
                                        <p:tgtEl>
                                          <p:spTgt spid="5">
                                            <p:txEl>
                                              <p:pRg st="8" end="8"/>
                                            </p:txEl>
                                          </p:spTgt>
                                        </p:tgtEl>
                                        <p:attrNameLst>
                                          <p:attrName>style.visibility</p:attrName>
                                        </p:attrNameLst>
                                      </p:cBhvr>
                                      <p:to>
                                        <p:strVal val="visible"/>
                                      </p:to>
                                    </p:set>
                                    <p:animEffect transition="in" filter="checkerboard(across)">
                                      <p:cBhvr>
                                        <p:cTn id="28" dur="500"/>
                                        <p:tgtEl>
                                          <p:spTgt spid="5">
                                            <p:txEl>
                                              <p:pRg st="8" end="8"/>
                                            </p:txEl>
                                          </p:spTgt>
                                        </p:tgtEl>
                                      </p:cBhvr>
                                    </p:animEffect>
                                  </p:childTnLst>
                                </p:cTn>
                              </p:par>
                              <p:par>
                                <p:cTn id="29" presetID="5" presetClass="entr" presetSubtype="10" fill="hold" nodeType="with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animEffect transition="in" filter="checkerboard(across)">
                                      <p:cBhvr>
                                        <p:cTn id="31" dur="500"/>
                                        <p:tgtEl>
                                          <p:spTgt spid="5">
                                            <p:txEl>
                                              <p:pRg st="9" end="9"/>
                                            </p:txEl>
                                          </p:spTgt>
                                        </p:tgtEl>
                                      </p:cBhvr>
                                    </p:animEffect>
                                  </p:childTnLst>
                                </p:cTn>
                              </p:par>
                              <p:par>
                                <p:cTn id="32" presetID="5" presetClass="entr" presetSubtype="10" fill="hold" nodeType="withEffect">
                                  <p:stCondLst>
                                    <p:cond delay="0"/>
                                  </p:stCondLst>
                                  <p:childTnLst>
                                    <p:set>
                                      <p:cBhvr>
                                        <p:cTn id="33" dur="1" fill="hold">
                                          <p:stCondLst>
                                            <p:cond delay="0"/>
                                          </p:stCondLst>
                                        </p:cTn>
                                        <p:tgtEl>
                                          <p:spTgt spid="5">
                                            <p:txEl>
                                              <p:pRg st="10" end="10"/>
                                            </p:txEl>
                                          </p:spTgt>
                                        </p:tgtEl>
                                        <p:attrNameLst>
                                          <p:attrName>style.visibility</p:attrName>
                                        </p:attrNameLst>
                                      </p:cBhvr>
                                      <p:to>
                                        <p:strVal val="visible"/>
                                      </p:to>
                                    </p:set>
                                    <p:animEffect transition="in" filter="checkerboard(across)">
                                      <p:cBhvr>
                                        <p:cTn id="34"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9095" y="200025"/>
            <a:ext cx="8385175" cy="7047230"/>
          </a:xfrm>
          <a:prstGeom prst="rect">
            <a:avLst/>
          </a:prstGeom>
          <a:noFill/>
        </p:spPr>
        <p:txBody>
          <a:bodyPr wrap="square" rtlCol="0">
            <a:spAutoFit/>
          </a:bodyPr>
          <a:lstStyle/>
          <a:p>
            <a:pPr algn="ctr"/>
            <a:r>
              <a:rPr lang="en-US" sz="3200" b="1" dirty="0" smtClean="0">
                <a:solidFill>
                  <a:srgbClr val="FF0000"/>
                </a:solidFill>
                <a:latin typeface="Times New Roman" panose="02020603050405020304" pitchFamily="18" charset="0"/>
                <a:cs typeface="Times New Roman" panose="02020603050405020304" pitchFamily="18" charset="0"/>
              </a:rPr>
              <a:t>* PHƯƠNG PHÁP BÀN TAY NẶN BỘT</a:t>
            </a:r>
            <a:endParaRPr lang="en-US" sz="2800" dirty="0" smtClean="0">
              <a:latin typeface="Times New Roman" panose="02020603050405020304" pitchFamily="18" charset="0"/>
              <a:cs typeface="Times New Roman" panose="02020603050405020304" pitchFamily="18" charset="0"/>
            </a:endParaRPr>
          </a:p>
          <a:p>
            <a:r>
              <a:rPr lang="en-US" sz="2800" b="1" dirty="0" err="1" smtClean="0">
                <a:latin typeface="Times New Roman" panose="02020603050405020304" pitchFamily="18" charset="0"/>
                <a:cs typeface="Times New Roman" panose="02020603050405020304" pitchFamily="18" charset="0"/>
              </a:rPr>
              <a:t>Bước</a:t>
            </a:r>
            <a:r>
              <a:rPr lang="en-US" sz="2800" b="1" dirty="0" smtClean="0">
                <a:latin typeface="Times New Roman" panose="02020603050405020304" pitchFamily="18" charset="0"/>
                <a:cs typeface="Times New Roman" panose="02020603050405020304" pitchFamily="18" charset="0"/>
              </a:rPr>
              <a:t> 1: </a:t>
            </a:r>
            <a:r>
              <a:rPr lang="en-US" sz="2800" b="1" dirty="0" err="1" smtClean="0">
                <a:latin typeface="Times New Roman" panose="02020603050405020304" pitchFamily="18" charset="0"/>
                <a:cs typeface="Times New Roman" panose="02020603050405020304" pitchFamily="18" charset="0"/>
              </a:rPr>
              <a:t>Tình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huống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xuất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phát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và</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câu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hỏi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nêu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vấn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đề</a:t>
            </a:r>
            <a:endParaRPr lang="en-US" sz="2800" dirty="0" smtClean="0">
              <a:latin typeface="Times New Roman" panose="02020603050405020304" pitchFamily="18" charset="0"/>
              <a:cs typeface="Times New Roman" panose="02020603050405020304" pitchFamily="18" charset="0"/>
            </a:endParaRPr>
          </a:p>
          <a:p>
            <a:pPr algn="ctr"/>
            <a:r>
              <a:rPr lang="en-US" sz="2800" dirty="0" smtClean="0">
                <a:latin typeface="Times New Roman" panose="02020603050405020304" pitchFamily="18" charset="0"/>
                <a:cs typeface="Times New Roman" panose="02020603050405020304" pitchFamily="18" charset="0"/>
              </a:rPr>
              <a:t>(GV </a:t>
            </a:r>
            <a:r>
              <a:rPr lang="en-US" sz="2800" dirty="0" err="1" smtClean="0">
                <a:latin typeface="Times New Roman" panose="02020603050405020304" pitchFamily="18" charset="0"/>
                <a:cs typeface="Times New Roman" panose="02020603050405020304" pitchFamily="18" charset="0"/>
              </a:rPr>
              <a:t>nêu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câu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hỏi</a:t>
            </a:r>
            <a:r>
              <a:rPr lang="en-US" sz="2800" dirty="0" smtClean="0">
                <a:latin typeface="Times New Roman" panose="02020603050405020304" pitchFamily="18" charset="0"/>
                <a:cs typeface="Times New Roman" panose="02020603050405020304" pitchFamily="18" charset="0"/>
              </a:rPr>
              <a:t> hay 1 </a:t>
            </a:r>
            <a:r>
              <a:rPr lang="en-US" sz="2800" dirty="0" err="1" smtClean="0">
                <a:latin typeface="Times New Roman" panose="02020603050405020304" pitchFamily="18" charset="0"/>
                <a:cs typeface="Times New Roman" panose="02020603050405020304" pitchFamily="18" charset="0"/>
              </a:rPr>
              <a:t>yêu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cầu)</a:t>
            </a:r>
            <a:endParaRPr lang="en-US" sz="2800" dirty="0" smtClean="0">
              <a:latin typeface="Times New Roman" panose="02020603050405020304" pitchFamily="18" charset="0"/>
              <a:cs typeface="Times New Roman" panose="02020603050405020304" pitchFamily="18" charset="0"/>
            </a:endParaRPr>
          </a:p>
          <a:p>
            <a:r>
              <a:rPr lang="en-US" sz="2800" b="1" dirty="0" err="1" smtClean="0">
                <a:latin typeface="Times New Roman" panose="02020603050405020304" pitchFamily="18" charset="0"/>
                <a:cs typeface="Times New Roman" panose="02020603050405020304" pitchFamily="18" charset="0"/>
              </a:rPr>
              <a:t>Bước</a:t>
            </a:r>
            <a:r>
              <a:rPr lang="en-US" sz="2800" b="1" dirty="0" smtClean="0">
                <a:latin typeface="Times New Roman" panose="02020603050405020304" pitchFamily="18" charset="0"/>
                <a:cs typeface="Times New Roman" panose="02020603050405020304" pitchFamily="18" charset="0"/>
              </a:rPr>
              <a:t> 2: </a:t>
            </a:r>
            <a:r>
              <a:rPr lang="en-US" sz="2800" b="1" dirty="0" err="1" smtClean="0">
                <a:latin typeface="Times New Roman" panose="02020603050405020304" pitchFamily="18" charset="0"/>
                <a:cs typeface="Times New Roman" panose="02020603050405020304" pitchFamily="18" charset="0"/>
              </a:rPr>
              <a:t>Bộc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lộ</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quan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niệm</a:t>
            </a:r>
            <a:r>
              <a:rPr lang="en-US" sz="2800" b="1" dirty="0" smtClean="0">
                <a:latin typeface="Times New Roman" panose="02020603050405020304" pitchFamily="18" charset="0"/>
                <a:cs typeface="Times New Roman" panose="02020603050405020304" pitchFamily="18" charset="0"/>
              </a:rPr>
              <a:t> ban </a:t>
            </a:r>
            <a:r>
              <a:rPr lang="en-US" sz="2800" b="1" dirty="0" err="1" smtClean="0">
                <a:latin typeface="Times New Roman" panose="02020603050405020304" pitchFamily="18" charset="0"/>
                <a:cs typeface="Times New Roman" panose="02020603050405020304" pitchFamily="18" charset="0"/>
              </a:rPr>
              <a:t>đầu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của</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học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sinh</a:t>
            </a:r>
            <a:endParaRPr lang="en-US" sz="2800" dirty="0" smtClean="0">
              <a:latin typeface="Times New Roman" panose="02020603050405020304" pitchFamily="18" charset="0"/>
              <a:cs typeface="Times New Roman" panose="02020603050405020304" pitchFamily="18" charset="0"/>
            </a:endParaRPr>
          </a:p>
          <a:p>
            <a:pPr algn="ctr"/>
            <a:r>
              <a:rPr lang="en-US" sz="2800" dirty="0" smtClean="0">
                <a:latin typeface="Times New Roman" panose="02020603050405020304" pitchFamily="18" charset="0"/>
                <a:cs typeface="Times New Roman" panose="02020603050405020304" pitchFamily="18" charset="0"/>
              </a:rPr>
              <a:t>( HS </a:t>
            </a:r>
            <a:r>
              <a:rPr lang="en-US" sz="2800" dirty="0" err="1" smtClean="0">
                <a:latin typeface="Times New Roman" panose="02020603050405020304" pitchFamily="18" charset="0"/>
                <a:cs typeface="Times New Roman" panose="02020603050405020304" pitchFamily="18" charset="0"/>
              </a:rPr>
              <a:t>đưa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những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dự</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đoán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hình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vẽ</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đồ</a:t>
            </a:r>
            <a:r>
              <a:rPr lang="en-US" sz="2800" dirty="0" smtClean="0">
                <a:latin typeface="Times New Roman" panose="02020603050405020304" pitchFamily="18" charset="0"/>
                <a:cs typeface="Times New Roman" panose="02020603050405020304" pitchFamily="18" charset="0"/>
              </a:rPr>
              <a:t>….)</a:t>
            </a:r>
          </a:p>
          <a:p>
            <a:pPr algn="ct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Bước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đặc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trưng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phương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pháp</a:t>
            </a:r>
            <a:r>
              <a:rPr lang="en-US" sz="2800" dirty="0" smtClean="0">
                <a:latin typeface="Times New Roman" panose="02020603050405020304" pitchFamily="18" charset="0"/>
                <a:cs typeface="Times New Roman" panose="02020603050405020304" pitchFamily="18" charset="0"/>
              </a:rPr>
              <a:t>)</a:t>
            </a:r>
          </a:p>
          <a:p>
            <a:r>
              <a:rPr lang="en-US" sz="2800" b="1" dirty="0" err="1" smtClean="0">
                <a:latin typeface="Times New Roman" panose="02020603050405020304" pitchFamily="18" charset="0"/>
                <a:cs typeface="Times New Roman" panose="02020603050405020304" pitchFamily="18" charset="0"/>
              </a:rPr>
              <a:t>Bước</a:t>
            </a:r>
            <a:r>
              <a:rPr lang="en-US" sz="2800" b="1" dirty="0" smtClean="0">
                <a:latin typeface="Times New Roman" panose="02020603050405020304" pitchFamily="18" charset="0"/>
                <a:cs typeface="Times New Roman" panose="02020603050405020304" pitchFamily="18" charset="0"/>
              </a:rPr>
              <a:t> 3: </a:t>
            </a:r>
            <a:r>
              <a:rPr lang="en-US" sz="2800" b="1" dirty="0" err="1" smtClean="0">
                <a:latin typeface="Times New Roman" panose="02020603050405020304" pitchFamily="18" charset="0"/>
                <a:cs typeface="Times New Roman" panose="02020603050405020304" pitchFamily="18" charset="0"/>
              </a:rPr>
              <a:t>Đề</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xuất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câu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hỏi</a:t>
            </a:r>
            <a:r>
              <a:rPr lang="en-US" sz="2800" b="1" dirty="0" smtClean="0">
                <a:latin typeface="Times New Roman" panose="02020603050405020304" pitchFamily="18" charset="0"/>
                <a:cs typeface="Times New Roman" panose="02020603050405020304" pitchFamily="18" charset="0"/>
              </a:rPr>
              <a:t> hay </a:t>
            </a:r>
            <a:r>
              <a:rPr lang="en-US" sz="2800" b="1" dirty="0" err="1" smtClean="0">
                <a:latin typeface="Times New Roman" panose="02020603050405020304" pitchFamily="18" charset="0"/>
                <a:cs typeface="Times New Roman" panose="02020603050405020304" pitchFamily="18" charset="0"/>
              </a:rPr>
              <a:t>giả</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thuyết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và</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thiết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kế</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phương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án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thí</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nghiệm</a:t>
            </a:r>
            <a:endParaRPr lang="en-US" sz="2800" dirty="0" smtClean="0">
              <a:latin typeface="Times New Roman" panose="02020603050405020304" pitchFamily="18" charset="0"/>
              <a:cs typeface="Times New Roman" panose="02020603050405020304" pitchFamily="18" charset="0"/>
            </a:endParaRPr>
          </a:p>
          <a:p>
            <a:pPr marL="457200" indent="-457200">
              <a:buFontTx/>
              <a:buChar char="-"/>
            </a:pPr>
            <a:r>
              <a:rPr lang="en-US" sz="2800" dirty="0" smtClean="0">
                <a:latin typeface="Times New Roman" panose="02020603050405020304" pitchFamily="18" charset="0"/>
                <a:cs typeface="Times New Roman" panose="02020603050405020304" pitchFamily="18" charset="0"/>
              </a:rPr>
              <a:t>HS </a:t>
            </a:r>
            <a:r>
              <a:rPr lang="en-US" sz="2800" dirty="0" err="1" smtClean="0">
                <a:latin typeface="Times New Roman" panose="02020603050405020304" pitchFamily="18" charset="0"/>
                <a:cs typeface="Times New Roman" panose="02020603050405020304" pitchFamily="18" charset="0"/>
              </a:rPr>
              <a:t>dựa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biểu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tượng</a:t>
            </a:r>
            <a:r>
              <a:rPr lang="en-US" sz="2800" dirty="0" smtClean="0">
                <a:latin typeface="Times New Roman" panose="02020603050405020304" pitchFamily="18" charset="0"/>
                <a:cs typeface="Times New Roman" panose="02020603050405020304" pitchFamily="18" charset="0"/>
              </a:rPr>
              <a:t> ban </a:t>
            </a:r>
            <a:r>
              <a:rPr lang="en-US" sz="2800" dirty="0" err="1" smtClean="0">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hình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vẽ</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đồ</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lập</a:t>
            </a:r>
            <a:r>
              <a:rPr lang="en-US" sz="2800" dirty="0" smtClean="0">
                <a:latin typeface="Times New Roman" panose="02020603050405020304" pitchFamily="18" charset="0"/>
                <a:cs typeface="Times New Roman" panose="02020603050405020304" pitchFamily="18" charset="0"/>
              </a:rPr>
              <a:t> ở </a:t>
            </a:r>
            <a:r>
              <a:rPr lang="en-US" sz="2800" dirty="0" err="1" smtClean="0">
                <a:latin typeface="Times New Roman" panose="02020603050405020304" pitchFamily="18" charset="0"/>
                <a:cs typeface="Times New Roman" panose="02020603050405020304" pitchFamily="18" charset="0"/>
              </a:rPr>
              <a:t>bước</a:t>
            </a:r>
            <a:r>
              <a:rPr lang="en-US" sz="2800" dirty="0" smtClean="0">
                <a:latin typeface="Times New Roman" panose="02020603050405020304" pitchFamily="18" charset="0"/>
                <a:cs typeface="Times New Roman" panose="02020603050405020304" pitchFamily="18" charset="0"/>
              </a:rPr>
              <a:t> 2 </a:t>
            </a:r>
            <a:r>
              <a:rPr lang="en-US" sz="2800" dirty="0" err="1" smtClean="0">
                <a:latin typeface="Times New Roman" panose="02020603050405020304" pitchFamily="18" charset="0"/>
                <a:cs typeface="Times New Roman" panose="02020603050405020304" pitchFamily="18" charset="0"/>
              </a:rPr>
              <a:t>để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đặt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câu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hỏi</a:t>
            </a:r>
            <a:r>
              <a:rPr lang="en-US" sz="2800" dirty="0" smtClean="0">
                <a:latin typeface="Times New Roman" panose="02020603050405020304" pitchFamily="18" charset="0"/>
                <a:cs typeface="Times New Roman" panose="02020603050405020304" pitchFamily="18" charset="0"/>
              </a:rPr>
              <a:t>)</a:t>
            </a:r>
          </a:p>
          <a:p>
            <a:r>
              <a:rPr lang="en-US" sz="2800" dirty="0" smtClean="0">
                <a:latin typeface="Times New Roman" panose="02020603050405020304" pitchFamily="18" charset="0"/>
                <a:cs typeface="Times New Roman" panose="02020603050405020304" pitchFamily="18" charset="0"/>
              </a:rPr>
              <a:t>-HS </a:t>
            </a:r>
            <a:r>
              <a:rPr lang="en-US" sz="2800" dirty="0" err="1" smtClean="0">
                <a:latin typeface="Times New Roman" panose="02020603050405020304" pitchFamily="18" charset="0"/>
                <a:cs typeface="Times New Roman" panose="02020603050405020304" pitchFamily="18" charset="0"/>
              </a:rPr>
              <a:t>đề</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xuất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phương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thực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nghiệm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nghiên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cứu</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VD: GV </a:t>
            </a:r>
            <a:r>
              <a:rPr lang="en-US" sz="2800" dirty="0" err="1" smtClean="0">
                <a:latin typeface="Times New Roman" panose="02020603050405020304" pitchFamily="18" charset="0"/>
                <a:cs typeface="Times New Roman" panose="02020603050405020304" pitchFamily="18" charset="0"/>
              </a:rPr>
              <a:t>hỏi</a:t>
            </a:r>
            <a:r>
              <a:rPr lang="en-US" sz="2800" dirty="0" smtClean="0">
                <a:latin typeface="Times New Roman" panose="02020603050405020304" pitchFamily="18" charset="0"/>
                <a:cs typeface="Times New Roman" panose="02020603050405020304" pitchFamily="18" charset="0"/>
              </a:rPr>
              <a:t> “Theo </a:t>
            </a: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em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thế</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nào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chúng</a:t>
            </a:r>
            <a:r>
              <a:rPr lang="en-US" sz="2800" dirty="0" smtClean="0">
                <a:latin typeface="Times New Roman" panose="02020603050405020304" pitchFamily="18" charset="0"/>
                <a:cs typeface="Times New Roman" panose="02020603050405020304" pitchFamily="18" charset="0"/>
              </a:rPr>
              <a:t> ta </a:t>
            </a:r>
            <a:r>
              <a:rPr lang="en-US" sz="2800" dirty="0" err="1" smtClean="0">
                <a:latin typeface="Times New Roman" panose="02020603050405020304" pitchFamily="18" charset="0"/>
                <a:cs typeface="Times New Roman" panose="02020603050405020304" pitchFamily="18" charset="0"/>
              </a:rPr>
              <a:t>tìm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câu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câu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hỏi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nêu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trên</a:t>
            </a:r>
            <a:r>
              <a:rPr lang="en-US" sz="2800" dirty="0" smtClean="0">
                <a:latin typeface="Times New Roman" panose="02020603050405020304" pitchFamily="18" charset="0"/>
                <a:cs typeface="Times New Roman" panose="02020603050405020304" pitchFamily="18" charset="0"/>
              </a:rPr>
              <a:t>?”</a:t>
            </a:r>
          </a:p>
          <a:p>
            <a:r>
              <a:rPr lang="en-US" sz="2800" dirty="0" smtClean="0">
                <a:latin typeface="Times New Roman" panose="02020603050405020304" pitchFamily="18" charset="0"/>
                <a:cs typeface="Times New Roman" panose="02020603050405020304" pitchFamily="18" charset="0"/>
              </a:rPr>
              <a:t>HS </a:t>
            </a:r>
            <a:r>
              <a:rPr lang="en-US" sz="2800" dirty="0" err="1" smtClean="0">
                <a:latin typeface="Times New Roman" panose="02020603050405020304" pitchFamily="18" charset="0"/>
                <a:cs typeface="Times New Roman" panose="02020603050405020304" pitchFamily="18" charset="0"/>
              </a:rPr>
              <a:t>có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lời</a:t>
            </a:r>
            <a:r>
              <a:rPr lang="en-US" sz="2800" dirty="0" smtClean="0">
                <a:latin typeface="Times New Roman" panose="02020603050405020304" pitchFamily="18" charset="0"/>
                <a:cs typeface="Times New Roman" panose="02020603050405020304" pitchFamily="18" charset="0"/>
              </a:rPr>
              <a:t> : </a:t>
            </a:r>
            <a:r>
              <a:rPr lang="en-US" sz="2800" dirty="0" err="1" smtClean="0">
                <a:latin typeface="Times New Roman" panose="02020603050405020304" pitchFamily="18" charset="0"/>
                <a:cs typeface="Times New Roman" panose="02020603050405020304" pitchFamily="18" charset="0"/>
              </a:rPr>
              <a:t>nghiên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cứu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tài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liệu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thông</a:t>
            </a:r>
            <a:r>
              <a:rPr lang="en-US" sz="2800" dirty="0" smtClean="0">
                <a:latin typeface="Times New Roman" panose="02020603050405020304" pitchFamily="18" charset="0"/>
                <a:cs typeface="Times New Roman" panose="02020603050405020304" pitchFamily="18" charset="0"/>
              </a:rPr>
              <a:t> tin SGK, </a:t>
            </a:r>
            <a:r>
              <a:rPr lang="en-US" sz="2800" dirty="0" err="1" smtClean="0">
                <a:latin typeface="Times New Roman" panose="02020603050405020304" pitchFamily="18" charset="0"/>
                <a:cs typeface="Times New Roman" panose="02020603050405020304" pitchFamily="18" charset="0"/>
              </a:rPr>
              <a:t>quan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sát, thảo luận</a:t>
            </a:r>
            <a:endParaRPr lang="en-US" sz="2800" dirty="0" smtClean="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p:nvPr/>
        </p:nvSpPr>
        <p:spPr>
          <a:xfrm>
            <a:off x="402590" y="434975"/>
            <a:ext cx="8332470" cy="8401685"/>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sym typeface="+mn-ea"/>
              </a:rPr>
              <a:t>Câu 3</a:t>
            </a:r>
            <a:r>
              <a:rPr lang="en-US" sz="2400">
                <a:latin typeface="Times New Roman" panose="02020603050405020304" pitchFamily="18" charset="0"/>
                <a:cs typeface="Times New Roman" panose="02020603050405020304" pitchFamily="18" charset="0"/>
                <a:sym typeface="+mn-ea"/>
              </a:rPr>
              <a:t>: </a:t>
            </a:r>
            <a:r>
              <a:rPr lang="vi-VN" altLang="en-US" sz="2400">
                <a:latin typeface="Times New Roman" panose="02020603050405020304" pitchFamily="18" charset="0"/>
                <a:cs typeface="Times New Roman" panose="02020603050405020304" pitchFamily="18" charset="0"/>
                <a:sym typeface="+mn-ea"/>
              </a:rPr>
              <a:t>Dù</a:t>
            </a:r>
            <a:r>
              <a:rPr lang="en-US" sz="2400">
                <a:latin typeface="Times New Roman" panose="02020603050405020304" pitchFamily="18" charset="0"/>
                <a:cs typeface="Times New Roman" panose="02020603050405020304" pitchFamily="18" charset="0"/>
                <a:sym typeface="+mn-ea"/>
              </a:rPr>
              <a:t>ng để m</a:t>
            </a:r>
            <a:r>
              <a:rPr lang="vi-VN" altLang="en-US" sz="2400">
                <a:latin typeface="Times New Roman" panose="02020603050405020304" pitchFamily="18" charset="0"/>
                <a:cs typeface="Times New Roman" panose="02020603050405020304" pitchFamily="18" charset="0"/>
                <a:sym typeface="+mn-ea"/>
              </a:rPr>
              <a:t>ở</a:t>
            </a:r>
            <a:r>
              <a:rPr lang="en-US" sz="2400">
                <a:latin typeface="Times New Roman" panose="02020603050405020304" pitchFamily="18" charset="0"/>
                <a:cs typeface="Times New Roman" panose="02020603050405020304" pitchFamily="18" charset="0"/>
                <a:sym typeface="+mn-ea"/>
              </a:rPr>
              <a:t> r</a:t>
            </a:r>
            <a:r>
              <a:rPr lang="vi-VN" altLang="en-US" sz="2400">
                <a:latin typeface="Times New Roman" panose="02020603050405020304" pitchFamily="18" charset="0"/>
                <a:cs typeface="Times New Roman" panose="02020603050405020304" pitchFamily="18" charset="0"/>
                <a:sym typeface="+mn-ea"/>
              </a:rPr>
              <a:t>ộ</a:t>
            </a:r>
            <a:r>
              <a:rPr lang="en-US" sz="2400">
                <a:latin typeface="Times New Roman" panose="02020603050405020304" pitchFamily="18" charset="0"/>
                <a:cs typeface="Times New Roman" panose="02020603050405020304" pitchFamily="18" charset="0"/>
                <a:sym typeface="+mn-ea"/>
              </a:rPr>
              <a:t>ng khi d</a:t>
            </a:r>
            <a:r>
              <a:rPr lang="vi-VN" altLang="en-US" sz="2400">
                <a:latin typeface="Times New Roman" panose="02020603050405020304" pitchFamily="18" charset="0"/>
                <a:cs typeface="Times New Roman" panose="02020603050405020304" pitchFamily="18" charset="0"/>
                <a:sym typeface="+mn-ea"/>
              </a:rPr>
              <a:t>ạ</a:t>
            </a:r>
            <a:r>
              <a:rPr lang="en-US" sz="2400">
                <a:latin typeface="Times New Roman" panose="02020603050405020304" pitchFamily="18" charset="0"/>
                <a:cs typeface="Times New Roman" panose="02020603050405020304" pitchFamily="18" charset="0"/>
                <a:sym typeface="+mn-ea"/>
              </a:rPr>
              <a:t>y hoạt động 4: Hoạt động sống c</a:t>
            </a:r>
            <a:r>
              <a:rPr lang="vi-VN" altLang="en-US" sz="2400">
                <a:latin typeface="Times New Roman" panose="02020603050405020304" pitchFamily="18" charset="0"/>
                <a:cs typeface="Times New Roman" panose="02020603050405020304" pitchFamily="18" charset="0"/>
                <a:sym typeface="+mn-ea"/>
              </a:rPr>
              <a:t>ủ</a:t>
            </a:r>
            <a:r>
              <a:rPr lang="en-US" sz="2400">
                <a:latin typeface="Times New Roman" panose="02020603050405020304" pitchFamily="18" charset="0"/>
                <a:cs typeface="Times New Roman" panose="02020603050405020304" pitchFamily="18" charset="0"/>
                <a:sym typeface="+mn-ea"/>
              </a:rPr>
              <a:t>a tế bào</a:t>
            </a:r>
          </a:p>
          <a:p>
            <a:r>
              <a:rPr lang="vi-VN" altLang="en-US" sz="2400">
                <a:latin typeface="Times New Roman" panose="02020603050405020304" pitchFamily="18" charset="0"/>
                <a:cs typeface="Times New Roman" panose="02020603050405020304" pitchFamily="18" charset="0"/>
                <a:sym typeface="+mn-ea"/>
              </a:rPr>
              <a:t>	</a:t>
            </a:r>
            <a:r>
              <a:rPr lang="en-US" sz="2400">
                <a:latin typeface="Times New Roman" panose="02020603050405020304" pitchFamily="18" charset="0"/>
                <a:cs typeface="Times New Roman" panose="02020603050405020304" pitchFamily="18" charset="0"/>
                <a:sym typeface="+mn-ea"/>
              </a:rPr>
              <a:t>Tế b</a:t>
            </a:r>
            <a:r>
              <a:rPr lang="vi-VN" altLang="en-US" sz="2400">
                <a:latin typeface="Times New Roman" panose="02020603050405020304" pitchFamily="18" charset="0"/>
                <a:cs typeface="Times New Roman" panose="02020603050405020304" pitchFamily="18" charset="0"/>
                <a:sym typeface="+mn-ea"/>
              </a:rPr>
              <a:t>à</a:t>
            </a:r>
            <a:r>
              <a:rPr lang="en-US" sz="2400">
                <a:latin typeface="Times New Roman" panose="02020603050405020304" pitchFamily="18" charset="0"/>
                <a:cs typeface="Times New Roman" panose="02020603050405020304" pitchFamily="18" charset="0"/>
                <a:sym typeface="+mn-ea"/>
              </a:rPr>
              <a:t>o gốc tạo ra to</a:t>
            </a:r>
            <a:r>
              <a:rPr lang="vi-VN" altLang="en-US" sz="2400">
                <a:latin typeface="Times New Roman" panose="02020603050405020304" pitchFamily="18" charset="0"/>
                <a:cs typeface="Times New Roman" panose="02020603050405020304" pitchFamily="18" charset="0"/>
                <a:sym typeface="+mn-ea"/>
              </a:rPr>
              <a:t>à</a:t>
            </a:r>
            <a:r>
              <a:rPr lang="en-US" sz="2400">
                <a:latin typeface="Times New Roman" panose="02020603050405020304" pitchFamily="18" charset="0"/>
                <a:cs typeface="Times New Roman" panose="02020603050405020304" pitchFamily="18" charset="0"/>
                <a:sym typeface="+mn-ea"/>
              </a:rPr>
              <a:t>n b</a:t>
            </a:r>
            <a:r>
              <a:rPr lang="vi-VN" altLang="en-US" sz="2400">
                <a:latin typeface="Times New Roman" panose="02020603050405020304" pitchFamily="18" charset="0"/>
                <a:cs typeface="Times New Roman" panose="02020603050405020304" pitchFamily="18" charset="0"/>
                <a:sym typeface="+mn-ea"/>
              </a:rPr>
              <a:t>ộ</a:t>
            </a:r>
            <a:r>
              <a:rPr lang="en-US" sz="2400">
                <a:latin typeface="Times New Roman" panose="02020603050405020304" pitchFamily="18" charset="0"/>
                <a:cs typeface="Times New Roman" panose="02020603050405020304" pitchFamily="18" charset="0"/>
                <a:sym typeface="+mn-ea"/>
              </a:rPr>
              <a:t> nh</a:t>
            </a:r>
            <a:r>
              <a:rPr lang="vi-VN" altLang="en-US" sz="2400">
                <a:latin typeface="Times New Roman" panose="02020603050405020304" pitchFamily="18" charset="0"/>
                <a:cs typeface="Times New Roman" panose="02020603050405020304" pitchFamily="18" charset="0"/>
                <a:sym typeface="+mn-ea"/>
              </a:rPr>
              <a:t>ữ</a:t>
            </a:r>
            <a:r>
              <a:rPr lang="en-US" sz="2400">
                <a:latin typeface="Times New Roman" panose="02020603050405020304" pitchFamily="18" charset="0"/>
                <a:cs typeface="Times New Roman" panose="02020603050405020304" pitchFamily="18" charset="0"/>
                <a:sym typeface="+mn-ea"/>
              </a:rPr>
              <a:t>ng loại tế b</a:t>
            </a:r>
            <a:r>
              <a:rPr lang="vi-VN" altLang="en-US" sz="2400">
                <a:latin typeface="Times New Roman" panose="02020603050405020304" pitchFamily="18" charset="0"/>
                <a:cs typeface="Times New Roman" panose="02020603050405020304" pitchFamily="18" charset="0"/>
                <a:sym typeface="+mn-ea"/>
              </a:rPr>
              <a:t>à</a:t>
            </a:r>
            <a:r>
              <a:rPr lang="en-US" sz="2400">
                <a:latin typeface="Times New Roman" panose="02020603050405020304" pitchFamily="18" charset="0"/>
                <a:cs typeface="Times New Roman" panose="02020603050405020304" pitchFamily="18" charset="0"/>
                <a:sym typeface="+mn-ea"/>
              </a:rPr>
              <a:t>o kh</a:t>
            </a:r>
            <a:r>
              <a:rPr lang="vi-VN" altLang="en-US" sz="2400">
                <a:latin typeface="Times New Roman" panose="02020603050405020304" pitchFamily="18" charset="0"/>
                <a:cs typeface="Times New Roman" panose="02020603050405020304" pitchFamily="18" charset="0"/>
                <a:sym typeface="+mn-ea"/>
              </a:rPr>
              <a:t>á</a:t>
            </a:r>
            <a:r>
              <a:rPr lang="en-US" sz="2400">
                <a:latin typeface="Times New Roman" panose="02020603050405020304" pitchFamily="18" charset="0"/>
                <a:cs typeface="Times New Roman" panose="02020603050405020304" pitchFamily="18" charset="0"/>
                <a:sym typeface="+mn-ea"/>
              </a:rPr>
              <a:t>c trong cơ thể- l</a:t>
            </a:r>
            <a:r>
              <a:rPr lang="vi-VN" altLang="en-US" sz="2400">
                <a:latin typeface="Times New Roman" panose="02020603050405020304" pitchFamily="18" charset="0"/>
                <a:cs typeface="Times New Roman" panose="02020603050405020304" pitchFamily="18" charset="0"/>
                <a:sym typeface="+mn-ea"/>
              </a:rPr>
              <a:t>à</a:t>
            </a:r>
            <a:r>
              <a:rPr lang="en-US" sz="2400">
                <a:latin typeface="Times New Roman" panose="02020603050405020304" pitchFamily="18" charset="0"/>
                <a:cs typeface="Times New Roman" panose="02020603050405020304" pitchFamily="18" charset="0"/>
                <a:sym typeface="+mn-ea"/>
              </a:rPr>
              <a:t> nh</a:t>
            </a:r>
            <a:r>
              <a:rPr lang="vi-VN" altLang="en-US" sz="2400">
                <a:latin typeface="Times New Roman" panose="02020603050405020304" pitchFamily="18" charset="0"/>
                <a:cs typeface="Times New Roman" panose="02020603050405020304" pitchFamily="18" charset="0"/>
                <a:sym typeface="+mn-ea"/>
              </a:rPr>
              <a:t>à</a:t>
            </a:r>
            <a:r>
              <a:rPr lang="en-US" sz="2400">
                <a:latin typeface="Times New Roman" panose="02020603050405020304" pitchFamily="18" charset="0"/>
                <a:cs typeface="Times New Roman" panose="02020603050405020304" pitchFamily="18" charset="0"/>
                <a:sym typeface="+mn-ea"/>
              </a:rPr>
              <a:t> cung cấp tế b</a:t>
            </a:r>
            <a:r>
              <a:rPr lang="vi-VN" altLang="en-US" sz="2400">
                <a:latin typeface="Times New Roman" panose="02020603050405020304" pitchFamily="18" charset="0"/>
                <a:cs typeface="Times New Roman" panose="02020603050405020304" pitchFamily="18" charset="0"/>
                <a:sym typeface="+mn-ea"/>
              </a:rPr>
              <a:t>à</a:t>
            </a:r>
            <a:r>
              <a:rPr lang="en-US" sz="2400">
                <a:latin typeface="Times New Roman" panose="02020603050405020304" pitchFamily="18" charset="0"/>
                <a:cs typeface="Times New Roman" panose="02020603050405020304" pitchFamily="18" charset="0"/>
                <a:sym typeface="+mn-ea"/>
              </a:rPr>
              <a:t>o m</a:t>
            </a:r>
            <a:r>
              <a:rPr lang="vi-VN" altLang="en-US" sz="2400">
                <a:latin typeface="Times New Roman" panose="02020603050405020304" pitchFamily="18" charset="0"/>
                <a:cs typeface="Times New Roman" panose="02020603050405020304" pitchFamily="18" charset="0"/>
                <a:sym typeface="+mn-ea"/>
              </a:rPr>
              <a:t>ớ</a:t>
            </a:r>
            <a:r>
              <a:rPr lang="en-US" sz="2400">
                <a:latin typeface="Times New Roman" panose="02020603050405020304" pitchFamily="18" charset="0"/>
                <a:cs typeface="Times New Roman" panose="02020603050405020304" pitchFamily="18" charset="0"/>
                <a:sym typeface="+mn-ea"/>
              </a:rPr>
              <a:t>i</a:t>
            </a:r>
            <a:r>
              <a:rPr lang="vi-VN" altLang="en-US" sz="2400">
                <a:latin typeface="Times New Roman" panose="02020603050405020304" pitchFamily="18" charset="0"/>
                <a:cs typeface="Times New Roman" panose="02020603050405020304" pitchFamily="18" charset="0"/>
                <a:sym typeface="+mn-ea"/>
              </a:rPr>
              <a:t>. </a:t>
            </a:r>
            <a:r>
              <a:rPr lang="en-US" sz="2400">
                <a:latin typeface="Times New Roman" panose="02020603050405020304" pitchFamily="18" charset="0"/>
                <a:cs typeface="Times New Roman" panose="02020603050405020304" pitchFamily="18" charset="0"/>
                <a:sym typeface="+mn-ea"/>
              </a:rPr>
              <a:t>Khi cơ thể b</a:t>
            </a:r>
            <a:r>
              <a:rPr lang="vi-VN" altLang="en-US" sz="2400">
                <a:latin typeface="Times New Roman" panose="02020603050405020304" pitchFamily="18" charset="0"/>
                <a:cs typeface="Times New Roman" panose="02020603050405020304" pitchFamily="18" charset="0"/>
                <a:sym typeface="+mn-ea"/>
              </a:rPr>
              <a:t>ị</a:t>
            </a:r>
            <a:r>
              <a:rPr lang="en-US" sz="2400">
                <a:latin typeface="Times New Roman" panose="02020603050405020304" pitchFamily="18" charset="0"/>
                <a:cs typeface="Times New Roman" panose="02020603050405020304" pitchFamily="18" charset="0"/>
                <a:sym typeface="+mn-ea"/>
              </a:rPr>
              <a:t> thương, tế b</a:t>
            </a:r>
            <a:r>
              <a:rPr lang="vi-VN" altLang="en-US" sz="2400">
                <a:latin typeface="Times New Roman" panose="02020603050405020304" pitchFamily="18" charset="0"/>
                <a:cs typeface="Times New Roman" panose="02020603050405020304" pitchFamily="18" charset="0"/>
                <a:sym typeface="+mn-ea"/>
              </a:rPr>
              <a:t>à</a:t>
            </a:r>
            <a:r>
              <a:rPr lang="en-US" sz="2400">
                <a:latin typeface="Times New Roman" panose="02020603050405020304" pitchFamily="18" charset="0"/>
                <a:cs typeface="Times New Roman" panose="02020603050405020304" pitchFamily="18" charset="0"/>
                <a:sym typeface="+mn-ea"/>
              </a:rPr>
              <a:t>o trong cơ thể b</a:t>
            </a:r>
            <a:r>
              <a:rPr lang="vi-VN" altLang="en-US" sz="2400">
                <a:latin typeface="Times New Roman" panose="02020603050405020304" pitchFamily="18" charset="0"/>
                <a:cs typeface="Times New Roman" panose="02020603050405020304" pitchFamily="18" charset="0"/>
                <a:sym typeface="+mn-ea"/>
              </a:rPr>
              <a:t>ị</a:t>
            </a:r>
            <a:r>
              <a:rPr lang="en-US" sz="2400">
                <a:latin typeface="Times New Roman" panose="02020603050405020304" pitchFamily="18" charset="0"/>
                <a:cs typeface="Times New Roman" panose="02020603050405020304" pitchFamily="18" charset="0"/>
                <a:sym typeface="+mn-ea"/>
              </a:rPr>
              <a:t> thương ho</a:t>
            </a:r>
            <a:r>
              <a:rPr lang="vi-VN" altLang="en-US" sz="2400">
                <a:latin typeface="Times New Roman" panose="02020603050405020304" pitchFamily="18" charset="0"/>
                <a:cs typeface="Times New Roman" panose="02020603050405020304" pitchFamily="18" charset="0"/>
                <a:sym typeface="+mn-ea"/>
              </a:rPr>
              <a:t>ặ</a:t>
            </a:r>
            <a:r>
              <a:rPr lang="en-US" sz="2400">
                <a:latin typeface="Times New Roman" panose="02020603050405020304" pitchFamily="18" charset="0"/>
                <a:cs typeface="Times New Roman" panose="02020603050405020304" pitchFamily="18" charset="0"/>
                <a:sym typeface="+mn-ea"/>
              </a:rPr>
              <a:t>c chết, tế </a:t>
            </a:r>
            <a:r>
              <a:rPr lang="vi-VN" altLang="en-US" sz="2400">
                <a:latin typeface="Times New Roman" panose="02020603050405020304" pitchFamily="18" charset="0"/>
                <a:cs typeface="Times New Roman" panose="02020603050405020304" pitchFamily="18" charset="0"/>
                <a:sym typeface="+mn-ea"/>
              </a:rPr>
              <a:t>bà</a:t>
            </a:r>
            <a:r>
              <a:rPr lang="en-US" sz="2400">
                <a:latin typeface="Times New Roman" panose="02020603050405020304" pitchFamily="18" charset="0"/>
                <a:cs typeface="Times New Roman" panose="02020603050405020304" pitchFamily="18" charset="0"/>
                <a:sym typeface="+mn-ea"/>
              </a:rPr>
              <a:t>o gốc bắt đầu ho</a:t>
            </a:r>
            <a:r>
              <a:rPr lang="vi-VN" altLang="en-US" sz="2400">
                <a:latin typeface="Times New Roman" panose="02020603050405020304" pitchFamily="18" charset="0"/>
                <a:cs typeface="Times New Roman" panose="02020603050405020304" pitchFamily="18" charset="0"/>
                <a:sym typeface="+mn-ea"/>
              </a:rPr>
              <a:t>ạ</a:t>
            </a:r>
            <a:r>
              <a:rPr lang="en-US" sz="2400">
                <a:latin typeface="Times New Roman" panose="02020603050405020304" pitchFamily="18" charset="0"/>
                <a:cs typeface="Times New Roman" panose="02020603050405020304" pitchFamily="18" charset="0"/>
                <a:sym typeface="+mn-ea"/>
              </a:rPr>
              <a:t>t động s</a:t>
            </a:r>
            <a:r>
              <a:rPr lang="vi-VN" altLang="en-US" sz="2400">
                <a:latin typeface="Times New Roman" panose="02020603050405020304" pitchFamily="18" charset="0"/>
                <a:cs typeface="Times New Roman" panose="02020603050405020304" pitchFamily="18" charset="0"/>
                <a:sym typeface="+mn-ea"/>
              </a:rPr>
              <a:t>ữ</a:t>
            </a:r>
            <a:r>
              <a:rPr lang="en-US" sz="2400">
                <a:latin typeface="Times New Roman" panose="02020603050405020304" pitchFamily="18" charset="0"/>
                <a:cs typeface="Times New Roman" panose="02020603050405020304" pitchFamily="18" charset="0"/>
                <a:sym typeface="+mn-ea"/>
              </a:rPr>
              <a:t>a ch</a:t>
            </a:r>
            <a:r>
              <a:rPr lang="vi-VN" altLang="en-US" sz="2400">
                <a:latin typeface="Times New Roman" panose="02020603050405020304" pitchFamily="18" charset="0"/>
                <a:cs typeface="Times New Roman" panose="02020603050405020304" pitchFamily="18" charset="0"/>
                <a:sym typeface="+mn-ea"/>
              </a:rPr>
              <a:t>ữ</a:t>
            </a:r>
            <a:r>
              <a:rPr lang="en-US" sz="2400">
                <a:latin typeface="Times New Roman" panose="02020603050405020304" pitchFamily="18" charset="0"/>
                <a:cs typeface="Times New Roman" panose="02020603050405020304" pitchFamily="18" charset="0"/>
                <a:sym typeface="+mn-ea"/>
              </a:rPr>
              <a:t>a nh</a:t>
            </a:r>
            <a:r>
              <a:rPr lang="vi-VN" altLang="en-US" sz="2400">
                <a:latin typeface="Times New Roman" panose="02020603050405020304" pitchFamily="18" charset="0"/>
                <a:cs typeface="Times New Roman" panose="02020603050405020304" pitchFamily="18" charset="0"/>
                <a:sym typeface="+mn-ea"/>
              </a:rPr>
              <a:t>ữ</a:t>
            </a:r>
            <a:r>
              <a:rPr lang="en-US" sz="2400">
                <a:latin typeface="Times New Roman" panose="02020603050405020304" pitchFamily="18" charset="0"/>
                <a:cs typeface="Times New Roman" panose="02020603050405020304" pitchFamily="18" charset="0"/>
                <a:sym typeface="+mn-ea"/>
              </a:rPr>
              <a:t>ng tế b</a:t>
            </a:r>
            <a:r>
              <a:rPr lang="vi-VN" altLang="en-US" sz="2400">
                <a:latin typeface="Times New Roman" panose="02020603050405020304" pitchFamily="18" charset="0"/>
                <a:cs typeface="Times New Roman" panose="02020603050405020304" pitchFamily="18" charset="0"/>
                <a:sym typeface="+mn-ea"/>
              </a:rPr>
              <a:t>à</a:t>
            </a:r>
            <a:r>
              <a:rPr lang="en-US" sz="2400">
                <a:latin typeface="Times New Roman" panose="02020603050405020304" pitchFamily="18" charset="0"/>
                <a:cs typeface="Times New Roman" panose="02020603050405020304" pitchFamily="18" charset="0"/>
                <a:sym typeface="+mn-ea"/>
              </a:rPr>
              <a:t>o b</a:t>
            </a:r>
            <a:r>
              <a:rPr lang="vi-VN" altLang="en-US" sz="2400">
                <a:latin typeface="Times New Roman" panose="02020603050405020304" pitchFamily="18" charset="0"/>
                <a:cs typeface="Times New Roman" panose="02020603050405020304" pitchFamily="18" charset="0"/>
                <a:sym typeface="+mn-ea"/>
              </a:rPr>
              <a:t>ị</a:t>
            </a:r>
            <a:r>
              <a:rPr lang="en-US" sz="2400">
                <a:latin typeface="Times New Roman" panose="02020603050405020304" pitchFamily="18" charset="0"/>
                <a:cs typeface="Times New Roman" panose="02020603050405020304" pitchFamily="18" charset="0"/>
                <a:sym typeface="+mn-ea"/>
              </a:rPr>
              <a:t> thương v</a:t>
            </a:r>
            <a:r>
              <a:rPr lang="vi-VN" altLang="en-US" sz="2400">
                <a:latin typeface="Times New Roman" panose="02020603050405020304" pitchFamily="18" charset="0"/>
                <a:cs typeface="Times New Roman" panose="02020603050405020304" pitchFamily="18" charset="0"/>
                <a:sym typeface="+mn-ea"/>
              </a:rPr>
              <a:t>à</a:t>
            </a:r>
            <a:r>
              <a:rPr lang="en-US" sz="2400">
                <a:latin typeface="Times New Roman" panose="02020603050405020304" pitchFamily="18" charset="0"/>
                <a:cs typeface="Times New Roman" panose="02020603050405020304" pitchFamily="18" charset="0"/>
                <a:sym typeface="+mn-ea"/>
              </a:rPr>
              <a:t> thay thế tế b</a:t>
            </a:r>
            <a:r>
              <a:rPr lang="vi-VN" altLang="en-US" sz="2400">
                <a:latin typeface="Times New Roman" panose="02020603050405020304" pitchFamily="18" charset="0"/>
                <a:cs typeface="Times New Roman" panose="02020603050405020304" pitchFamily="18" charset="0"/>
                <a:sym typeface="+mn-ea"/>
              </a:rPr>
              <a:t>à</a:t>
            </a:r>
            <a:r>
              <a:rPr lang="en-US" sz="2400">
                <a:latin typeface="Times New Roman" panose="02020603050405020304" pitchFamily="18" charset="0"/>
                <a:cs typeface="Times New Roman" panose="02020603050405020304" pitchFamily="18" charset="0"/>
                <a:sym typeface="+mn-ea"/>
              </a:rPr>
              <a:t>o m</a:t>
            </a:r>
            <a:r>
              <a:rPr lang="vi-VN" altLang="en-US" sz="2400">
                <a:latin typeface="Times New Roman" panose="02020603050405020304" pitchFamily="18" charset="0"/>
                <a:cs typeface="Times New Roman" panose="02020603050405020304" pitchFamily="18" charset="0"/>
                <a:sym typeface="+mn-ea"/>
              </a:rPr>
              <a:t>ớ</a:t>
            </a:r>
            <a:r>
              <a:rPr lang="en-US" sz="2400">
                <a:latin typeface="Times New Roman" panose="02020603050405020304" pitchFamily="18" charset="0"/>
                <a:cs typeface="Times New Roman" panose="02020603050405020304" pitchFamily="18" charset="0"/>
                <a:sym typeface="+mn-ea"/>
              </a:rPr>
              <a:t>i v</a:t>
            </a:r>
            <a:r>
              <a:rPr lang="vi-VN" altLang="en-US" sz="2400">
                <a:latin typeface="Times New Roman" panose="02020603050405020304" pitchFamily="18" charset="0"/>
                <a:cs typeface="Times New Roman" panose="02020603050405020304" pitchFamily="18" charset="0"/>
                <a:sym typeface="+mn-ea"/>
              </a:rPr>
              <a:t>ào</a:t>
            </a:r>
            <a:r>
              <a:rPr lang="en-US" sz="2400">
                <a:latin typeface="Times New Roman" panose="02020603050405020304" pitchFamily="18" charset="0"/>
                <a:cs typeface="Times New Roman" panose="02020603050405020304" pitchFamily="18" charset="0"/>
                <a:sym typeface="+mn-ea"/>
              </a:rPr>
              <a:t> tế b</a:t>
            </a:r>
            <a:r>
              <a:rPr lang="vi-VN" altLang="en-US" sz="2400">
                <a:latin typeface="Times New Roman" panose="02020603050405020304" pitchFamily="18" charset="0"/>
                <a:cs typeface="Times New Roman" panose="02020603050405020304" pitchFamily="18" charset="0"/>
                <a:sym typeface="+mn-ea"/>
              </a:rPr>
              <a:t>à</a:t>
            </a:r>
            <a:r>
              <a:rPr lang="en-US" sz="2400">
                <a:latin typeface="Times New Roman" panose="02020603050405020304" pitchFamily="18" charset="0"/>
                <a:cs typeface="Times New Roman" panose="02020603050405020304" pitchFamily="18" charset="0"/>
                <a:sym typeface="+mn-ea"/>
              </a:rPr>
              <a:t>o chết gi</a:t>
            </a:r>
            <a:r>
              <a:rPr lang="vi-VN" altLang="en-US" sz="2400">
                <a:latin typeface="Times New Roman" panose="02020603050405020304" pitchFamily="18" charset="0"/>
                <a:cs typeface="Times New Roman" panose="02020603050405020304" pitchFamily="18" charset="0"/>
                <a:sym typeface="+mn-ea"/>
              </a:rPr>
              <a:t>ú</a:t>
            </a:r>
            <a:r>
              <a:rPr lang="en-US" sz="2400">
                <a:latin typeface="Times New Roman" panose="02020603050405020304" pitchFamily="18" charset="0"/>
                <a:cs typeface="Times New Roman" panose="02020603050405020304" pitchFamily="18" charset="0"/>
                <a:sym typeface="+mn-ea"/>
              </a:rPr>
              <a:t>p cơ thể kh</a:t>
            </a:r>
            <a:r>
              <a:rPr lang="vi-VN" altLang="en-US" sz="2400">
                <a:latin typeface="Times New Roman" panose="02020603050405020304" pitchFamily="18" charset="0"/>
                <a:cs typeface="Times New Roman" panose="02020603050405020304" pitchFamily="18" charset="0"/>
                <a:sym typeface="+mn-ea"/>
              </a:rPr>
              <a:t>ỏ</a:t>
            </a:r>
            <a:r>
              <a:rPr lang="en-US" sz="2400">
                <a:latin typeface="Times New Roman" panose="02020603050405020304" pitchFamily="18" charset="0"/>
                <a:cs typeface="Times New Roman" panose="02020603050405020304" pitchFamily="18" charset="0"/>
                <a:sym typeface="+mn-ea"/>
              </a:rPr>
              <a:t>e mạnh chống tho</a:t>
            </a:r>
            <a:r>
              <a:rPr lang="vi-VN" altLang="en-US" sz="2400">
                <a:latin typeface="Times New Roman" panose="02020603050405020304" pitchFamily="18" charset="0"/>
                <a:cs typeface="Times New Roman" panose="02020603050405020304" pitchFamily="18" charset="0"/>
                <a:sym typeface="+mn-ea"/>
              </a:rPr>
              <a:t>á</a:t>
            </a:r>
            <a:r>
              <a:rPr lang="en-US" sz="2400">
                <a:latin typeface="Times New Roman" panose="02020603050405020304" pitchFamily="18" charset="0"/>
                <a:cs typeface="Times New Roman" panose="02020603050405020304" pitchFamily="18" charset="0"/>
                <a:sym typeface="+mn-ea"/>
              </a:rPr>
              <a:t>i </a:t>
            </a:r>
            <a:r>
              <a:rPr lang="vi-VN" altLang="en-US" sz="2400">
                <a:latin typeface="Times New Roman" panose="02020603050405020304" pitchFamily="18" charset="0"/>
                <a:cs typeface="Times New Roman" panose="02020603050405020304" pitchFamily="18" charset="0"/>
                <a:sym typeface="+mn-ea"/>
              </a:rPr>
              <a:t>hó</a:t>
            </a:r>
            <a:r>
              <a:rPr lang="en-US" sz="2400">
                <a:latin typeface="Times New Roman" panose="02020603050405020304" pitchFamily="18" charset="0"/>
                <a:cs typeface="Times New Roman" panose="02020603050405020304" pitchFamily="18" charset="0"/>
                <a:sym typeface="+mn-ea"/>
              </a:rPr>
              <a:t>a không bình thư</a:t>
            </a:r>
            <a:r>
              <a:rPr lang="vi-VN" altLang="en-US" sz="2400">
                <a:latin typeface="Times New Roman" panose="02020603050405020304" pitchFamily="18" charset="0"/>
                <a:cs typeface="Times New Roman" panose="02020603050405020304" pitchFamily="18" charset="0"/>
                <a:sym typeface="+mn-ea"/>
              </a:rPr>
              <a:t>ờ</a:t>
            </a:r>
            <a:r>
              <a:rPr lang="en-US" sz="2400">
                <a:latin typeface="Times New Roman" panose="02020603050405020304" pitchFamily="18" charset="0"/>
                <a:cs typeface="Times New Roman" panose="02020603050405020304" pitchFamily="18" charset="0"/>
                <a:sym typeface="+mn-ea"/>
              </a:rPr>
              <a:t>ng. Mỗi b</a:t>
            </a:r>
            <a:r>
              <a:rPr lang="vi-VN" altLang="en-US" sz="2400">
                <a:latin typeface="Times New Roman" panose="02020603050405020304" pitchFamily="18" charset="0"/>
                <a:cs typeface="Times New Roman" panose="02020603050405020304" pitchFamily="18" charset="0"/>
                <a:sym typeface="+mn-ea"/>
              </a:rPr>
              <a:t>ộ</a:t>
            </a:r>
            <a:r>
              <a:rPr lang="en-US" sz="2400">
                <a:latin typeface="Times New Roman" panose="02020603050405020304" pitchFamily="18" charset="0"/>
                <a:cs typeface="Times New Roman" panose="02020603050405020304" pitchFamily="18" charset="0"/>
                <a:sym typeface="+mn-ea"/>
              </a:rPr>
              <a:t> ph</a:t>
            </a:r>
            <a:r>
              <a:rPr lang="vi-VN" altLang="en-US" sz="2400">
                <a:latin typeface="Times New Roman" panose="02020603050405020304" pitchFamily="18" charset="0"/>
                <a:cs typeface="Times New Roman" panose="02020603050405020304" pitchFamily="18" charset="0"/>
                <a:sym typeface="+mn-ea"/>
              </a:rPr>
              <a:t>ận</a:t>
            </a:r>
            <a:r>
              <a:rPr lang="en-US" sz="2400">
                <a:latin typeface="Times New Roman" panose="02020603050405020304" pitchFamily="18" charset="0"/>
                <a:cs typeface="Times New Roman" panose="02020603050405020304" pitchFamily="18" charset="0"/>
                <a:sym typeface="+mn-ea"/>
              </a:rPr>
              <a:t> trên cơ thể c</a:t>
            </a:r>
            <a:r>
              <a:rPr lang="vi-VN" altLang="en-US" sz="2400">
                <a:latin typeface="Times New Roman" panose="02020603050405020304" pitchFamily="18" charset="0"/>
                <a:cs typeface="Times New Roman" panose="02020603050405020304" pitchFamily="18" charset="0"/>
                <a:sym typeface="+mn-ea"/>
              </a:rPr>
              <a:t>ó</a:t>
            </a:r>
            <a:r>
              <a:rPr lang="en-US" sz="2400">
                <a:latin typeface="Times New Roman" panose="02020603050405020304" pitchFamily="18" charset="0"/>
                <a:cs typeface="Times New Roman" panose="02020603050405020304" pitchFamily="18" charset="0"/>
                <a:sym typeface="+mn-ea"/>
              </a:rPr>
              <a:t> m</a:t>
            </a:r>
            <a:r>
              <a:rPr lang="vi-VN" altLang="en-US" sz="2400">
                <a:latin typeface="Times New Roman" panose="02020603050405020304" pitchFamily="18" charset="0"/>
                <a:cs typeface="Times New Roman" panose="02020603050405020304" pitchFamily="18" charset="0"/>
                <a:sym typeface="+mn-ea"/>
              </a:rPr>
              <a:t>ộ</a:t>
            </a:r>
            <a:r>
              <a:rPr lang="en-US" sz="2400">
                <a:latin typeface="Times New Roman" panose="02020603050405020304" pitchFamily="18" charset="0"/>
                <a:cs typeface="Times New Roman" panose="02020603050405020304" pitchFamily="18" charset="0"/>
                <a:sym typeface="+mn-ea"/>
              </a:rPr>
              <a:t>t loại tế b</a:t>
            </a:r>
            <a:r>
              <a:rPr lang="vi-VN" altLang="en-US" sz="2400">
                <a:latin typeface="Times New Roman" panose="02020603050405020304" pitchFamily="18" charset="0"/>
                <a:cs typeface="Times New Roman" panose="02020603050405020304" pitchFamily="18" charset="0"/>
                <a:sym typeface="+mn-ea"/>
              </a:rPr>
              <a:t>à</a:t>
            </a:r>
            <a:r>
              <a:rPr lang="en-US" sz="2400">
                <a:latin typeface="Times New Roman" panose="02020603050405020304" pitchFamily="18" charset="0"/>
                <a:cs typeface="Times New Roman" panose="02020603050405020304" pitchFamily="18" charset="0"/>
                <a:sym typeface="+mn-ea"/>
              </a:rPr>
              <a:t>o gốc riêng. </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sym typeface="+mn-ea"/>
              </a:rPr>
              <a:t>Cấy tế b</a:t>
            </a:r>
            <a:r>
              <a:rPr lang="vi-VN" altLang="en-US" sz="2400">
                <a:latin typeface="Times New Roman" panose="02020603050405020304" pitchFamily="18" charset="0"/>
                <a:cs typeface="Times New Roman" panose="02020603050405020304" pitchFamily="18" charset="0"/>
                <a:sym typeface="+mn-ea"/>
              </a:rPr>
              <a:t>à</a:t>
            </a:r>
            <a:r>
              <a:rPr lang="en-US" sz="2400">
                <a:latin typeface="Times New Roman" panose="02020603050405020304" pitchFamily="18" charset="0"/>
                <a:cs typeface="Times New Roman" panose="02020603050405020304" pitchFamily="18" charset="0"/>
                <a:sym typeface="+mn-ea"/>
              </a:rPr>
              <a:t>o gốc vào</a:t>
            </a:r>
          </a:p>
          <a:p>
            <a:r>
              <a:rPr lang="en-US" sz="2400">
                <a:latin typeface="Times New Roman" panose="02020603050405020304" pitchFamily="18" charset="0"/>
                <a:cs typeface="Times New Roman" panose="02020603050405020304" pitchFamily="18" charset="0"/>
                <a:sym typeface="+mn-ea"/>
              </a:rPr>
              <a:t> cơ thể ngư</a:t>
            </a:r>
            <a:r>
              <a:rPr lang="vi-VN" altLang="en-US" sz="2400">
                <a:latin typeface="Times New Roman" panose="02020603050405020304" pitchFamily="18" charset="0"/>
                <a:cs typeface="Times New Roman" panose="02020603050405020304" pitchFamily="18" charset="0"/>
                <a:sym typeface="+mn-ea"/>
              </a:rPr>
              <a:t>ờ</a:t>
            </a:r>
            <a:r>
              <a:rPr lang="en-US" sz="2400">
                <a:latin typeface="Times New Roman" panose="02020603050405020304" pitchFamily="18" charset="0"/>
                <a:cs typeface="Times New Roman" panose="02020603050405020304" pitchFamily="18" charset="0"/>
                <a:sym typeface="+mn-ea"/>
              </a:rPr>
              <a:t>i để</a:t>
            </a:r>
          </a:p>
          <a:p>
            <a:r>
              <a:rPr lang="en-US" sz="2400">
                <a:latin typeface="Times New Roman" panose="02020603050405020304" pitchFamily="18" charset="0"/>
                <a:cs typeface="Times New Roman" panose="02020603050405020304" pitchFamily="18" charset="0"/>
                <a:sym typeface="+mn-ea"/>
              </a:rPr>
              <a:t> tr</a:t>
            </a:r>
            <a:r>
              <a:rPr lang="vi-VN" altLang="en-US" sz="2400">
                <a:latin typeface="Times New Roman" panose="02020603050405020304" pitchFamily="18" charset="0"/>
                <a:cs typeface="Times New Roman" panose="02020603050405020304" pitchFamily="18" charset="0"/>
                <a:sym typeface="+mn-ea"/>
              </a:rPr>
              <a:t>ị</a:t>
            </a:r>
            <a:r>
              <a:rPr lang="en-US" sz="2400">
                <a:latin typeface="Times New Roman" panose="02020603050405020304" pitchFamily="18" charset="0"/>
                <a:cs typeface="Times New Roman" panose="02020603050405020304" pitchFamily="18" charset="0"/>
                <a:sym typeface="+mn-ea"/>
              </a:rPr>
              <a:t> b</a:t>
            </a:r>
            <a:r>
              <a:rPr lang="vi-VN" altLang="en-US" sz="2400">
                <a:latin typeface="Times New Roman" panose="02020603050405020304" pitchFamily="18" charset="0"/>
                <a:cs typeface="Times New Roman" panose="02020603050405020304" pitchFamily="18" charset="0"/>
                <a:sym typeface="+mn-ea"/>
              </a:rPr>
              <a:t>ệ</a:t>
            </a:r>
            <a:r>
              <a:rPr lang="en-US" sz="2400">
                <a:latin typeface="Times New Roman" panose="02020603050405020304" pitchFamily="18" charset="0"/>
                <a:cs typeface="Times New Roman" panose="02020603050405020304" pitchFamily="18" charset="0"/>
                <a:sym typeface="+mn-ea"/>
              </a:rPr>
              <a:t>nh ung thư,</a:t>
            </a:r>
          </a:p>
          <a:p>
            <a:r>
              <a:rPr lang="en-US" sz="2400">
                <a:latin typeface="Times New Roman" panose="02020603050405020304" pitchFamily="18" charset="0"/>
                <a:cs typeface="Times New Roman" panose="02020603050405020304" pitchFamily="18" charset="0"/>
                <a:sym typeface="+mn-ea"/>
              </a:rPr>
              <a:t> tim, đ</a:t>
            </a:r>
            <a:r>
              <a:rPr lang="vi-VN" altLang="en-US" sz="2400">
                <a:latin typeface="Times New Roman" panose="02020603050405020304" pitchFamily="18" charset="0"/>
                <a:cs typeface="Times New Roman" panose="02020603050405020304" pitchFamily="18" charset="0"/>
                <a:sym typeface="+mn-ea"/>
              </a:rPr>
              <a:t>ộ</a:t>
            </a:r>
            <a:r>
              <a:rPr lang="en-US" sz="2400">
                <a:latin typeface="Times New Roman" panose="02020603050405020304" pitchFamily="18" charset="0"/>
                <a:cs typeface="Times New Roman" panose="02020603050405020304" pitchFamily="18" charset="0"/>
                <a:sym typeface="+mn-ea"/>
              </a:rPr>
              <a:t>t qu</a:t>
            </a:r>
            <a:r>
              <a:rPr lang="vi-VN" altLang="en-US" sz="2400">
                <a:latin typeface="Times New Roman" panose="02020603050405020304" pitchFamily="18" charset="0"/>
                <a:cs typeface="Times New Roman" panose="02020603050405020304" pitchFamily="18" charset="0"/>
                <a:sym typeface="+mn-ea"/>
              </a:rPr>
              <a:t>ỵ</a:t>
            </a:r>
            <a:r>
              <a:rPr lang="en-US" sz="2400">
                <a:latin typeface="Times New Roman" panose="02020603050405020304" pitchFamily="18" charset="0"/>
                <a:cs typeface="Times New Roman" panose="02020603050405020304" pitchFamily="18" charset="0"/>
                <a:sym typeface="+mn-ea"/>
              </a:rPr>
              <a:t>, parkinson,..</a:t>
            </a:r>
            <a:endParaRPr lang="en-US">
              <a:latin typeface="Times New Roman" panose="02020603050405020304" pitchFamily="18" charset="0"/>
              <a:cs typeface="Times New Roman" panose="02020603050405020304" pitchFamily="18" charset="0"/>
              <a:sym typeface="+mn-ea"/>
            </a:endParaRPr>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pic>
        <p:nvPicPr>
          <p:cNvPr id="2" name="Content Placeholder -2147482624" descr="0"/>
          <p:cNvPicPr>
            <a:picLocks noGrp="1" noChangeAspect="1"/>
          </p:cNvPicPr>
          <p:nvPr>
            <p:ph sz="quarter" idx="13"/>
          </p:nvPr>
        </p:nvPicPr>
        <p:blipFill>
          <a:blip r:embed="rId2"/>
          <a:stretch>
            <a:fillRect/>
          </a:stretch>
        </p:blipFill>
        <p:spPr>
          <a:xfrm>
            <a:off x="3092450" y="3463290"/>
            <a:ext cx="4420235" cy="3258820"/>
          </a:xfrm>
          <a:prstGeom prst="rect">
            <a:avLst/>
          </a:prstGeom>
          <a:noFill/>
          <a:ln w="9525">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1905" y="-125095"/>
            <a:ext cx="9398000" cy="7108825"/>
          </a:xfrm>
          <a:prstGeom prst="rect">
            <a:avLst/>
          </a:prstGeom>
          <a:noFill/>
        </p:spPr>
        <p:txBody>
          <a:bodyPr wrap="square" rtlCol="0">
            <a:spAutoFit/>
          </a:bodyPr>
          <a:lstStyle/>
          <a:p>
            <a:pPr algn="ctr"/>
            <a:r>
              <a:rPr lang="en-US" sz="2400" b="1">
                <a:latin typeface="Times New Roman" panose="02020603050405020304" pitchFamily="18" charset="0"/>
                <a:cs typeface="Times New Roman" panose="02020603050405020304" pitchFamily="18" charset="0"/>
              </a:rPr>
              <a:t>Chuẩn bị:</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1. Quan sát hiện tượng khi chân bị dẫm gai hoặc khi bị ong chích? Em có những dự doán gì để giải thích cho hiện tượng này?</a:t>
            </a:r>
          </a:p>
          <a:p>
            <a:r>
              <a:rPr lang="en-US" sz="2400">
                <a:latin typeface="Times New Roman" panose="02020603050405020304" pitchFamily="18" charset="0"/>
                <a:cs typeface="Times New Roman" panose="02020603050405020304" pitchFamily="18" charset="0"/>
              </a:rPr>
              <a:t>2. Tìm hiểu về vacxin: Vacxin là gì? Em đã được tiêm những loại vacxin nào, hiệu quả ra sao?</a:t>
            </a:r>
          </a:p>
          <a:p>
            <a:r>
              <a:rPr lang="en-US" sz="2400">
                <a:latin typeface="Times New Roman" panose="02020603050405020304" pitchFamily="18" charset="0"/>
                <a:cs typeface="Times New Roman" panose="02020603050405020304" pitchFamily="18" charset="0"/>
              </a:rPr>
              <a:t>3. Tình hình dịch bệnh hiện nay?</a:t>
            </a:r>
          </a:p>
          <a:p>
            <a:pPr algn="ctr"/>
            <a:r>
              <a:rPr lang="en-US" sz="2400" b="1">
                <a:latin typeface="Times New Roman" panose="02020603050405020304" pitchFamily="18" charset="0"/>
                <a:cs typeface="Times New Roman" panose="02020603050405020304" pitchFamily="18" charset="0"/>
              </a:rPr>
              <a:t>Cách tiến hành</a:t>
            </a:r>
            <a:endParaRPr lang="en-US" sz="2400">
              <a:latin typeface="Times New Roman" panose="02020603050405020304" pitchFamily="18" charset="0"/>
              <a:cs typeface="Times New Roman" panose="02020603050405020304" pitchFamily="18" charset="0"/>
            </a:endParaRPr>
          </a:p>
          <a:p>
            <a:r>
              <a:rPr lang="vi-VN" altLang="en-US" sz="24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1. Khi chân bị gai đâm chỗ vết thương sưng tấy đỏ có thể bưng mủ- do khi gai đâm vi khuẩn từ môi trường ngoài sẽ theo con đường này xâm nhập vào cơ thể, để chống lại vi khuẩn các mạch máu trong cơ thể nở rộng để bạch cầu chui ra khỏi mạch máu tập trung đến vết thương hình thành chân giả bắt nuốt và tiêu hóa vi khuẩn. Sự tập trung của nhiều bạch cầu tới vết thương nên có biểu hiện sưng to và khi bạch cầu chiến đấu với vi sinh vật...xác chết của bạch cầu chính là mủ từ vết thương </a:t>
            </a:r>
          </a:p>
          <a:p>
            <a:r>
              <a:rPr lang="vi-VN" altLang="en-US" sz="24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2. Vacxin là chế phẩm có tính kháng nguyên dùng để tạo miễn dịch đặc hiệu chủ động nhằm tăng sức đề kháng của cơ thể đối với tác nhân gây bệnh cụ thể. Vacxin có thể là virut hoặc vi khuẩn sống , giảm độc lực khi đưa vào cơ thể không gậy bệnh hoặc gây bệnh rất nhẹ, có thể là vi sinh vật bị bất hoạt, chết hoặc chỉ là sản phẩm tinh chế từ vi sinh vật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circle(in)">
                                      <p:cBhvr>
                                        <p:cTn id="10" dur="2000"/>
                                        <p:tgtEl>
                                          <p:spTgt spid="4">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circle(in)">
                                      <p:cBhvr>
                                        <p:cTn id="13" dur="2000"/>
                                        <p:tgtEl>
                                          <p:spTgt spid="4">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circle(in)">
                                      <p:cBhvr>
                                        <p:cTn id="16" dur="20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blinds(horizontal)">
                                      <p:cBhvr>
                                        <p:cTn id="21" dur="500"/>
                                        <p:tgtEl>
                                          <p:spTgt spid="4">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blinds(horizontal)">
                                      <p:cBhvr>
                                        <p:cTn id="24" dur="500"/>
                                        <p:tgtEl>
                                          <p:spTgt spid="4">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blinds(horizontal)">
                                      <p:cBhvr>
                                        <p:cTn id="29"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59690" y="27940"/>
            <a:ext cx="9264015" cy="2676525"/>
          </a:xfrm>
          <a:prstGeom prst="rect">
            <a:avLst/>
          </a:prstGeom>
          <a:noFill/>
        </p:spPr>
        <p:txBody>
          <a:bodyPr wrap="square" rtlCol="0">
            <a:spAutoFit/>
          </a:bodyPr>
          <a:lstStyle/>
          <a:p>
            <a:pPr algn="ctr"/>
            <a:r>
              <a:rPr lang="vi-VN" altLang="en-US" sz="2400" b="1">
                <a:latin typeface="Times New Roman" panose="02020603050405020304" pitchFamily="18" charset="0"/>
                <a:cs typeface="Times New Roman" panose="02020603050405020304" pitchFamily="18" charset="0"/>
              </a:rPr>
              <a:t>	</a:t>
            </a:r>
            <a:r>
              <a:rPr lang="en-US" sz="2400" b="1">
                <a:latin typeface="Times New Roman" panose="02020603050405020304" pitchFamily="18" charset="0"/>
                <a:cs typeface="Times New Roman" panose="02020603050405020304" pitchFamily="18" charset="0"/>
              </a:rPr>
              <a:t>Cơ chế HĐ của vacxin</a:t>
            </a:r>
            <a:r>
              <a:rPr lang="en-US" sz="2400">
                <a:latin typeface="Times New Roman" panose="02020603050405020304" pitchFamily="18" charset="0"/>
                <a:cs typeface="Times New Roman" panose="02020603050405020304" pitchFamily="18" charset="0"/>
              </a:rPr>
              <a:t>:</a:t>
            </a:r>
          </a:p>
          <a:p>
            <a:r>
              <a:rPr lang="vi-VN" altLang="en-US" sz="2400">
                <a:latin typeface="Times New Roman" panose="02020603050405020304" pitchFamily="18" charset="0"/>
                <a:cs typeface="Times New Roman" panose="02020603050405020304" pitchFamily="18" charset="0"/>
              </a:rPr>
              <a:t>-  Hệ</a:t>
            </a:r>
            <a:r>
              <a:rPr lang="en-US" sz="2400">
                <a:latin typeface="Times New Roman" panose="02020603050405020304" pitchFamily="18" charset="0"/>
                <a:cs typeface="Times New Roman" panose="02020603050405020304" pitchFamily="18" charset="0"/>
              </a:rPr>
              <a:t> miễn dịch nhận diện vacxin là vật lạ nên hũy diệt chúng và ghi nhớ chúng. </a:t>
            </a:r>
          </a:p>
          <a:p>
            <a:r>
              <a:rPr lang="vi-VN" altLang="en-US" sz="2400">
                <a:latin typeface="Times New Roman" panose="02020603050405020304" pitchFamily="18" charset="0"/>
                <a:cs typeface="Times New Roman" panose="02020603050405020304" pitchFamily="18" charset="0"/>
              </a:rPr>
              <a:t>- </a:t>
            </a:r>
            <a:r>
              <a:rPr lang="en-US" sz="2400">
                <a:latin typeface="Times New Roman" panose="02020603050405020304" pitchFamily="18" charset="0"/>
                <a:cs typeface="Times New Roman" panose="02020603050405020304" pitchFamily="18" charset="0"/>
              </a:rPr>
              <a:t>Về sau khi tác  nhân gây bệnh thực thụ xâm nhập vào cơ thể người, hệ miễn dịch ở tư thế sẵn sàng để tấn công tác  nhân gây bệnh nhanh chóng hơn và hữu hiệu hơn bằng cách huy động nhiều thành phần của hệ miễn dịch, đặc biệt đánh thức các tế bào limpho nhớ.</a:t>
            </a:r>
            <a:r>
              <a:rPr lang="vi-VN" altLang="en-US" sz="2400" i="1">
                <a:latin typeface="Times New Roman" panose="02020603050405020304" pitchFamily="18" charset="0"/>
                <a:cs typeface="Times New Roman" panose="02020603050405020304" pitchFamily="18" charset="0"/>
              </a:rPr>
              <a:t>	</a:t>
            </a:r>
            <a:endParaRPr lang="en-US" sz="2400" i="1"/>
          </a:p>
        </p:txBody>
      </p:sp>
      <p:pic>
        <p:nvPicPr>
          <p:cNvPr id="2" name="Content Placeholder 1" descr="300px-Cay_sieu_vi"/>
          <p:cNvPicPr>
            <a:picLocks noGrp="1" noChangeAspect="1"/>
          </p:cNvPicPr>
          <p:nvPr>
            <p:ph sz="half" idx="1"/>
          </p:nvPr>
        </p:nvPicPr>
        <p:blipFill>
          <a:blip r:embed="rId2"/>
          <a:stretch>
            <a:fillRect/>
          </a:stretch>
        </p:blipFill>
        <p:spPr>
          <a:xfrm>
            <a:off x="81280" y="2704465"/>
            <a:ext cx="3932555" cy="2884805"/>
          </a:xfrm>
          <a:prstGeom prst="rect">
            <a:avLst/>
          </a:prstGeom>
        </p:spPr>
      </p:pic>
      <p:pic>
        <p:nvPicPr>
          <p:cNvPr id="5" name="Content Placeholder 4" descr="Benh_nhan_dau_mua_chot"/>
          <p:cNvPicPr>
            <a:picLocks noGrp="1" noChangeAspect="1"/>
          </p:cNvPicPr>
          <p:nvPr>
            <p:ph sz="half" idx="2"/>
          </p:nvPr>
        </p:nvPicPr>
        <p:blipFill>
          <a:blip r:embed="rId3"/>
          <a:stretch>
            <a:fillRect/>
          </a:stretch>
        </p:blipFill>
        <p:spPr>
          <a:xfrm>
            <a:off x="5464175" y="2704465"/>
            <a:ext cx="2916555" cy="3369310"/>
          </a:xfrm>
          <a:prstGeom prst="rect">
            <a:avLst/>
          </a:prstGeom>
        </p:spPr>
      </p:pic>
      <p:sp>
        <p:nvSpPr>
          <p:cNvPr id="7" name="Text Box 6"/>
          <p:cNvSpPr txBox="1"/>
          <p:nvPr/>
        </p:nvSpPr>
        <p:spPr>
          <a:xfrm>
            <a:off x="3179445" y="6073775"/>
            <a:ext cx="6475095" cy="829945"/>
          </a:xfrm>
          <a:prstGeom prst="rect">
            <a:avLst/>
          </a:prstGeom>
          <a:noFill/>
        </p:spPr>
        <p:txBody>
          <a:bodyPr wrap="square" rtlCol="0" anchor="t">
            <a:spAutoFit/>
          </a:bodyPr>
          <a:lstStyle/>
          <a:p>
            <a:r>
              <a:rPr lang="en-US" sz="1600">
                <a:latin typeface="Times New Roman" panose="02020603050405020304" pitchFamily="18" charset="0"/>
                <a:cs typeface="Times New Roman" panose="02020603050405020304" pitchFamily="18" charset="0"/>
              </a:rPr>
              <a:t>Lần đầu tiên trong lịch sử, y học đã chiến thắng được một căn bệnh hiểm nghèo. Ảnh chụp năm 1977, Ali Maow Maalin, người Somalia, </a:t>
            </a:r>
          </a:p>
          <a:p>
            <a:r>
              <a:rPr lang="en-US" sz="1600">
                <a:latin typeface="Times New Roman" panose="02020603050405020304" pitchFamily="18" charset="0"/>
                <a:cs typeface="Times New Roman" panose="02020603050405020304" pitchFamily="18" charset="0"/>
              </a:rPr>
              <a:t>được xem là bệnh nhân cuối cùng mắc bệnh đậu mùa</a:t>
            </a:r>
          </a:p>
        </p:txBody>
      </p:sp>
      <p:sp>
        <p:nvSpPr>
          <p:cNvPr id="8" name="Text Box 7"/>
          <p:cNvSpPr txBox="1"/>
          <p:nvPr/>
        </p:nvSpPr>
        <p:spPr>
          <a:xfrm>
            <a:off x="81280" y="5589270"/>
            <a:ext cx="2652395" cy="1198880"/>
          </a:xfrm>
          <a:prstGeom prst="rect">
            <a:avLst/>
          </a:prstGeom>
          <a:noFill/>
        </p:spPr>
        <p:txBody>
          <a:bodyPr wrap="square" rtlCol="0" anchor="t">
            <a:spAutoFit/>
          </a:bodyPr>
          <a:lstStyle/>
          <a:p>
            <a:r>
              <a:rPr lang="en-US">
                <a:latin typeface="Times New Roman" panose="02020603050405020304" pitchFamily="18" charset="0"/>
                <a:cs typeface="Times New Roman" panose="02020603050405020304" pitchFamily="18" charset="0"/>
              </a:rPr>
              <a:t>Nuôi cấy virus cúm (chủng gây đại dịch năm 1918) phục vụ nghiên cứu và sản xuất vaccine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ppt_y</p:attrName>
                                        </p:attrNameLst>
                                      </p:cBhvr>
                                      <p:tavLst>
                                        <p:tav tm="0">
                                          <p:val>
                                            <p:strVal val="#ppt_y+#ppt_h*1.125000"/>
                                          </p:val>
                                        </p:tav>
                                        <p:tav tm="100000">
                                          <p:val>
                                            <p:strVal val="#ppt_y"/>
                                          </p:val>
                                        </p:tav>
                                      </p:tavLst>
                                    </p:anim>
                                    <p:animEffect transition="in" filter="wipe(up)">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diamond(in)">
                                      <p:cBhvr>
                                        <p:cTn id="18" dur="2000"/>
                                        <p:tgtEl>
                                          <p:spTgt spid="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ox(in)">
                                      <p:cBhvr>
                                        <p:cTn id="23" dur="2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60325" y="27940"/>
            <a:ext cx="9264015" cy="2306955"/>
          </a:xfrm>
          <a:prstGeom prst="rect">
            <a:avLst/>
          </a:prstGeom>
          <a:noFill/>
        </p:spPr>
        <p:txBody>
          <a:bodyPr wrap="square" rtlCol="0">
            <a:spAutoFit/>
          </a:bodyPr>
          <a:lstStyle/>
          <a:p>
            <a:pPr algn="ctr"/>
            <a:r>
              <a:rPr lang="vi-VN" altLang="en-US" sz="2400" i="1">
                <a:latin typeface="Times New Roman" panose="02020603050405020304" pitchFamily="18" charset="0"/>
                <a:cs typeface="Times New Roman" panose="02020603050405020304" pitchFamily="18" charset="0"/>
              </a:rPr>
              <a:t>	</a:t>
            </a:r>
            <a:r>
              <a:rPr lang="vi-VN" altLang="en-US" sz="2400" b="1">
                <a:latin typeface="Times New Roman" panose="02020603050405020304" pitchFamily="18" charset="0"/>
                <a:cs typeface="Times New Roman" panose="02020603050405020304" pitchFamily="18" charset="0"/>
              </a:rPr>
              <a:t>Lịch sử ra đời</a:t>
            </a:r>
            <a:endParaRPr lang="en-US" i="1"/>
          </a:p>
          <a:p>
            <a:r>
              <a:rPr lang="vi-VN" altLang="en-US" sz="2400">
                <a:latin typeface="Times New Roman" panose="02020603050405020304" pitchFamily="18" charset="0"/>
                <a:cs typeface="Times New Roman" panose="02020603050405020304" pitchFamily="18" charset="0"/>
                <a:sym typeface="+mn-ea"/>
              </a:rPr>
              <a:t>	</a:t>
            </a:r>
            <a:r>
              <a:rPr lang="en-US" sz="2400">
                <a:latin typeface="Times New Roman" panose="02020603050405020304" pitchFamily="18" charset="0"/>
                <a:cs typeface="Times New Roman" panose="02020603050405020304" pitchFamily="18" charset="0"/>
                <a:sym typeface="+mn-ea"/>
              </a:rPr>
              <a:t>Vacxin đầu tiên là do bác sĩ người Anh Edward Jenner thực hiện thành công thử nghiệm vacxin phòng bệnh đậu mùa năm 1796.</a:t>
            </a:r>
          </a:p>
          <a:p>
            <a:r>
              <a:rPr lang="vi-VN" altLang="en-US" sz="2400">
                <a:latin typeface="Times New Roman" panose="02020603050405020304" pitchFamily="18" charset="0"/>
                <a:cs typeface="Times New Roman" panose="02020603050405020304" pitchFamily="18" charset="0"/>
                <a:sym typeface="+mn-ea"/>
              </a:rPr>
              <a:t>	</a:t>
            </a:r>
            <a:r>
              <a:rPr lang="en-US" sz="2400">
                <a:latin typeface="Times New Roman" panose="02020603050405020304" pitchFamily="18" charset="0"/>
                <a:cs typeface="Times New Roman" panose="02020603050405020304" pitchFamily="18" charset="0"/>
                <a:sym typeface="+mn-ea"/>
              </a:rPr>
              <a:t>Những loại vacxin được tiêm chủng mở rộng: Viêm gan B, lao, bạch hầu, ho gà, uốn ván, bại liệt, thương hàn, sởi, rubella,...Khi được tiêm vacxin ngăn chặn sự lây lan các bệnh thành những trận dịch lớn.</a:t>
            </a:r>
            <a:endParaRPr lang="en-US" sz="2400" i="1"/>
          </a:p>
        </p:txBody>
      </p:sp>
      <p:pic>
        <p:nvPicPr>
          <p:cNvPr id="2" name="Content Placeholder 1" descr="ai-la-nguoi-dau-tien-tim-ra-vacxin-3"/>
          <p:cNvPicPr>
            <a:picLocks noGrp="1" noChangeAspect="1"/>
          </p:cNvPicPr>
          <p:nvPr>
            <p:ph idx="1"/>
          </p:nvPr>
        </p:nvPicPr>
        <p:blipFill>
          <a:blip r:embed="rId2"/>
          <a:stretch>
            <a:fillRect/>
          </a:stretch>
        </p:blipFill>
        <p:spPr>
          <a:xfrm>
            <a:off x="2488565" y="2334895"/>
            <a:ext cx="4769485" cy="42024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2000"/>
                                        <p:tgtEl>
                                          <p:spTgt spid="4">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ox(in)">
                                      <p:cBhvr>
                                        <p:cTn id="10" dur="2000"/>
                                        <p:tgtEl>
                                          <p:spTgt spid="4">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ox(in)">
                                      <p:cBhvr>
                                        <p:cTn id="13"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82420" y="-16510"/>
            <a:ext cx="5654675" cy="3357245"/>
          </a:xfrm>
          <a:prstGeom prst="rect">
            <a:avLst/>
          </a:prstGeom>
        </p:spPr>
      </p:pic>
      <p:sp>
        <p:nvSpPr>
          <p:cNvPr id="5" name="Text Box 4"/>
          <p:cNvSpPr txBox="1"/>
          <p:nvPr/>
        </p:nvSpPr>
        <p:spPr>
          <a:xfrm>
            <a:off x="66040" y="3340735"/>
            <a:ext cx="9264015" cy="4061460"/>
          </a:xfrm>
          <a:prstGeom prst="rect">
            <a:avLst/>
          </a:prstGeom>
          <a:noFill/>
        </p:spPr>
        <p:txBody>
          <a:bodyPr wrap="square" rtlCol="0">
            <a:spAutoFit/>
          </a:bodyPr>
          <a:lstStyle/>
          <a:p>
            <a:r>
              <a:rPr lang="vi-VN" altLang="en-US" sz="2400">
                <a:latin typeface="Times New Roman" panose="02020603050405020304" pitchFamily="18" charset="0"/>
                <a:cs typeface="Times New Roman" panose="02020603050405020304" pitchFamily="18" charset="0"/>
              </a:rPr>
              <a:t>	</a:t>
            </a:r>
            <a:r>
              <a:rPr lang="en-US" sz="2400" i="1">
                <a:latin typeface="Times New Roman" panose="02020603050405020304" pitchFamily="18" charset="0"/>
                <a:cs typeface="Times New Roman" panose="02020603050405020304" pitchFamily="18" charset="0"/>
              </a:rPr>
              <a:t>Truyền thuyết vào thế kỉ I Trước công nguyên Vua Mithridate VI - “Vua độc dược” trị vì xứ Pontons nay thuộc Thổ Nhĩ Kì, mỗi ngày đều uống một lượng nhỏ độc chất cho cơ thể quen dần nhằm đối đầu với nguy cơ bị hạ độc ám sát. Về sau khi ông bị thất trận và ông tự sát nhưng liều thuốc độc ông uống vào không chết. Trung Quốc thế kỉ thứ X thầy lang đạo giáo bí mật dùng kĩ thuật phòng bệnh đậu mùa bằng cách lấy vẩy sẹo người bệnh có chứa mầm bệnh cho vào chiếc hộp kín rồi giữ ở nhiệt độ nhất định trong một thời gian để giảm độc tính, sau đó nghiền nhỏ thổi vào mũi người khỏe chưa từng mắc bệnh đậu mùa để ngừa bệnh.</a:t>
            </a:r>
          </a:p>
          <a:p>
            <a:r>
              <a:rPr lang="vi-VN" altLang="en-US" sz="2400" i="1">
                <a:latin typeface="Times New Roman" panose="02020603050405020304" pitchFamily="18" charset="0"/>
                <a:cs typeface="Times New Roman" panose="02020603050405020304" pitchFamily="18" charset="0"/>
              </a:rPr>
              <a:t>	</a:t>
            </a:r>
            <a:endParaRPr lang="en-US" i="1"/>
          </a:p>
          <a:p>
            <a:endParaRPr lang="en-US"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2000"/>
                                        <p:tgtEl>
                                          <p:spTgt spid="5">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ox(in)">
                                      <p:cBhvr>
                                        <p:cTn id="10"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616585" y="27305"/>
            <a:ext cx="7911465" cy="3415030"/>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3. Một số dịch bệnh hiện nay như dịch cúm gia cầm( đã hạn chế được sự bùng phát thành dịch nhờ có vacxin khống chế), dịch bệnh ebola- bệnh này đã phát hiện năm 1976 nhưng hiện nay đang bùng phát ở Tây phi vào tháng 3/2014 đến tháng 9/2014 có 2100 người chết- quỹ từ thiện y tế Anh và tập đoàn dược GSK đang nghiên cứu vacxin, dự đoán khoảng 5-6 tháng nữa mới kiềm chế được dịch bệnh. Virut Zika ruyền bệnh từ muỗi.</a:t>
            </a:r>
            <a:endParaRPr lang="en-US" sz="2400"/>
          </a:p>
          <a:p>
            <a:endParaRPr lang="en-US" sz="2400"/>
          </a:p>
        </p:txBody>
      </p:sp>
      <p:pic>
        <p:nvPicPr>
          <p:cNvPr id="2" name="Content Placeholder 1" descr="Ebola_3"/>
          <p:cNvPicPr>
            <a:picLocks noGrp="1" noChangeAspect="1"/>
          </p:cNvPicPr>
          <p:nvPr>
            <p:ph idx="1"/>
          </p:nvPr>
        </p:nvPicPr>
        <p:blipFill>
          <a:blip r:embed="rId2"/>
          <a:stretch>
            <a:fillRect/>
          </a:stretch>
        </p:blipFill>
        <p:spPr>
          <a:xfrm>
            <a:off x="2189480" y="2771775"/>
            <a:ext cx="5310505" cy="3908425"/>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510540" y="448945"/>
            <a:ext cx="8252460" cy="82994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Hình ảnh về sự chuẩn bị bài mới của Học sinh theo định hướng của Giáo viên</a:t>
            </a:r>
          </a:p>
        </p:txBody>
      </p:sp>
      <p:pic>
        <p:nvPicPr>
          <p:cNvPr id="5" name="Content Placeholder 4" descr="54268018_2289162651321016_4572030727117340672_n"/>
          <p:cNvPicPr>
            <a:picLocks noGrp="1" noChangeAspect="1"/>
          </p:cNvPicPr>
          <p:nvPr>
            <p:ph sz="quarter" idx="13"/>
          </p:nvPr>
        </p:nvPicPr>
        <p:blipFill>
          <a:blip r:embed="rId2"/>
          <a:stretch>
            <a:fillRect/>
          </a:stretch>
        </p:blipFill>
        <p:spPr>
          <a:xfrm>
            <a:off x="246380" y="901065"/>
            <a:ext cx="3560445" cy="4274185"/>
          </a:xfrm>
          <a:prstGeom prst="rect">
            <a:avLst/>
          </a:prstGeom>
        </p:spPr>
      </p:pic>
      <p:pic>
        <p:nvPicPr>
          <p:cNvPr id="7" name="Content Placeholder 6" descr="54279006_2289162574654357_5328720728206344192_n"/>
          <p:cNvPicPr>
            <a:picLocks noGrp="1" noChangeAspect="1"/>
          </p:cNvPicPr>
          <p:nvPr>
            <p:ph sz="quarter" idx="14"/>
          </p:nvPr>
        </p:nvPicPr>
        <p:blipFill>
          <a:blip r:embed="rId3"/>
          <a:stretch>
            <a:fillRect/>
          </a:stretch>
        </p:blipFill>
        <p:spPr>
          <a:xfrm>
            <a:off x="145415" y="1870710"/>
            <a:ext cx="4156710" cy="4288790"/>
          </a:xfrm>
          <a:prstGeom prst="rect">
            <a:avLst/>
          </a:prstGeom>
        </p:spPr>
      </p:pic>
      <p:pic>
        <p:nvPicPr>
          <p:cNvPr id="10" name="Picture 9" descr="54517749_2289162677987680_660757594385678336_n"/>
          <p:cNvPicPr>
            <a:picLocks noChangeAspect="1"/>
          </p:cNvPicPr>
          <p:nvPr/>
        </p:nvPicPr>
        <p:blipFill>
          <a:blip r:embed="rId4"/>
          <a:stretch>
            <a:fillRect/>
          </a:stretch>
        </p:blipFill>
        <p:spPr>
          <a:xfrm>
            <a:off x="4787265" y="817245"/>
            <a:ext cx="3891915" cy="4736465"/>
          </a:xfrm>
          <a:prstGeom prst="rect">
            <a:avLst/>
          </a:prstGeom>
        </p:spPr>
      </p:pic>
      <p:pic>
        <p:nvPicPr>
          <p:cNvPr id="11" name="Picture 10" descr="54217349_2289162707987677_8848209851889745920_n"/>
          <p:cNvPicPr>
            <a:picLocks noChangeAspect="1"/>
          </p:cNvPicPr>
          <p:nvPr/>
        </p:nvPicPr>
        <p:blipFill>
          <a:blip r:embed="rId5"/>
          <a:stretch>
            <a:fillRect/>
          </a:stretch>
        </p:blipFill>
        <p:spPr>
          <a:xfrm>
            <a:off x="4596130" y="1518285"/>
            <a:ext cx="4274185" cy="46412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nodeType="clickEffect">
                                  <p:stCondLst>
                                    <p:cond delay="0"/>
                                  </p:stCondLst>
                                  <p:childTnLst>
                                    <p:animEffect transition="out" filter="blinds(horizontal)">
                                      <p:cBhvr>
                                        <p:cTn id="17" dur="500"/>
                                        <p:tgtEl>
                                          <p:spTgt spid="10"/>
                                        </p:tgtEl>
                                      </p:cBhvr>
                                    </p:animEffect>
                                    <p:set>
                                      <p:cBhvr>
                                        <p:cTn id="18" dur="1" fill="hold">
                                          <p:stCondLst>
                                            <p:cond delay="499"/>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dissolv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54514966_2289162737987674_5339772963254173696_n"/>
          <p:cNvPicPr>
            <a:picLocks noGrp="1" noChangeAspect="1"/>
          </p:cNvPicPr>
          <p:nvPr>
            <p:ph sz="quarter" idx="13"/>
          </p:nvPr>
        </p:nvPicPr>
        <p:blipFill>
          <a:blip r:embed="rId2"/>
          <a:stretch>
            <a:fillRect/>
          </a:stretch>
        </p:blipFill>
        <p:spPr>
          <a:xfrm>
            <a:off x="415925" y="182880"/>
            <a:ext cx="3209925" cy="3474720"/>
          </a:xfrm>
          <a:prstGeom prst="rect">
            <a:avLst/>
          </a:prstGeom>
        </p:spPr>
      </p:pic>
      <p:pic>
        <p:nvPicPr>
          <p:cNvPr id="6" name="Content Placeholder 5" descr="54041347_2289162744654340_6389325157780946944_n"/>
          <p:cNvPicPr>
            <a:picLocks noGrp="1" noChangeAspect="1"/>
          </p:cNvPicPr>
          <p:nvPr>
            <p:ph sz="quarter" idx="14"/>
          </p:nvPr>
        </p:nvPicPr>
        <p:blipFill>
          <a:blip r:embed="rId3"/>
          <a:stretch>
            <a:fillRect/>
          </a:stretch>
        </p:blipFill>
        <p:spPr>
          <a:xfrm>
            <a:off x="415925" y="2290445"/>
            <a:ext cx="2606040" cy="3965575"/>
          </a:xfrm>
          <a:prstGeom prst="rect">
            <a:avLst/>
          </a:prstGeom>
        </p:spPr>
      </p:pic>
      <p:pic>
        <p:nvPicPr>
          <p:cNvPr id="8" name="Picture 7" descr="55504366_2289162821320999_55648147497549824_n"/>
          <p:cNvPicPr>
            <a:picLocks noChangeAspect="1"/>
          </p:cNvPicPr>
          <p:nvPr/>
        </p:nvPicPr>
        <p:blipFill>
          <a:blip r:embed="rId4"/>
          <a:stretch>
            <a:fillRect/>
          </a:stretch>
        </p:blipFill>
        <p:spPr>
          <a:xfrm>
            <a:off x="4291965" y="121285"/>
            <a:ext cx="3300730" cy="4243705"/>
          </a:xfrm>
          <a:prstGeom prst="rect">
            <a:avLst/>
          </a:prstGeom>
        </p:spPr>
      </p:pic>
      <p:pic>
        <p:nvPicPr>
          <p:cNvPr id="10" name="Picture 9" descr="55506935_2289162761321005_3905925460361478144_n"/>
          <p:cNvPicPr>
            <a:picLocks noChangeAspect="1"/>
          </p:cNvPicPr>
          <p:nvPr/>
        </p:nvPicPr>
        <p:blipFill>
          <a:blip r:embed="rId5"/>
          <a:stretch>
            <a:fillRect/>
          </a:stretch>
        </p:blipFill>
        <p:spPr>
          <a:xfrm>
            <a:off x="3714750" y="659765"/>
            <a:ext cx="5817870" cy="62071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nodeType="clickEffect">
                                  <p:stCondLst>
                                    <p:cond delay="0"/>
                                  </p:stCondLst>
                                  <p:childTnLst>
                                    <p:animEffect transition="out" filter="blinds(horizontal)">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54520809_2289162787987669_3541563494648250368_n"/>
          <p:cNvPicPr>
            <a:picLocks noGrp="1" noChangeAspect="1"/>
          </p:cNvPicPr>
          <p:nvPr>
            <p:ph sz="quarter" idx="13"/>
          </p:nvPr>
        </p:nvPicPr>
        <p:blipFill>
          <a:blip r:embed="rId2"/>
          <a:stretch>
            <a:fillRect/>
          </a:stretch>
        </p:blipFill>
        <p:spPr>
          <a:xfrm>
            <a:off x="19685" y="154940"/>
            <a:ext cx="4616450" cy="4542790"/>
          </a:xfrm>
          <a:prstGeom prst="rect">
            <a:avLst/>
          </a:prstGeom>
        </p:spPr>
      </p:pic>
      <p:pic>
        <p:nvPicPr>
          <p:cNvPr id="7" name="Content Placeholder 6" descr="54353986_2289162814654333_2407418320044163072_n"/>
          <p:cNvPicPr>
            <a:picLocks noGrp="1" noChangeAspect="1"/>
          </p:cNvPicPr>
          <p:nvPr>
            <p:ph sz="quarter" idx="14"/>
          </p:nvPr>
        </p:nvPicPr>
        <p:blipFill>
          <a:blip r:embed="rId3"/>
          <a:stretch>
            <a:fillRect/>
          </a:stretch>
        </p:blipFill>
        <p:spPr>
          <a:xfrm>
            <a:off x="4817745" y="154940"/>
            <a:ext cx="4262755" cy="4543425"/>
          </a:xfrm>
          <a:prstGeom prst="rect">
            <a:avLst/>
          </a:prstGeom>
        </p:spPr>
      </p:pic>
      <p:pic>
        <p:nvPicPr>
          <p:cNvPr id="9" name="Picture 8" descr="54401834_2289162827987665_3851668199368032256_n"/>
          <p:cNvPicPr>
            <a:picLocks noChangeAspect="1"/>
          </p:cNvPicPr>
          <p:nvPr/>
        </p:nvPicPr>
        <p:blipFill>
          <a:blip r:embed="rId4"/>
          <a:stretch>
            <a:fillRect/>
          </a:stretch>
        </p:blipFill>
        <p:spPr>
          <a:xfrm>
            <a:off x="1355090" y="4130040"/>
            <a:ext cx="5088890" cy="4559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292100" y="27305"/>
            <a:ext cx="8133715" cy="7016115"/>
          </a:xfrm>
          <a:prstGeom prst="rect">
            <a:avLst/>
          </a:prstGeom>
          <a:noFill/>
        </p:spPr>
        <p:txBody>
          <a:bodyPr wrap="square" rtlCol="0">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PHẦN 3:</a:t>
            </a:r>
            <a:r>
              <a:rPr lang="en-US" sz="2400" b="1" dirty="0" smtClean="0">
                <a:solidFill>
                  <a:srgbClr val="FF0000"/>
                </a:solidFill>
                <a:latin typeface="Times New Roman" panose="02020603050405020304" pitchFamily="18" charset="0"/>
                <a:cs typeface="Times New Roman" panose="02020603050405020304" pitchFamily="18" charset="0"/>
                <a:sym typeface="+mn-ea"/>
              </a:rPr>
              <a:t> KĨ THUẬT DẠY HỌC MỘT SỐ BÀI MANG TÍNH LÝ THUYẾT</a:t>
            </a:r>
            <a:endParaRPr lang="en-US" sz="2400" dirty="0" smtClean="0">
              <a:latin typeface="Times New Roman" panose="02020603050405020304" pitchFamily="18" charset="0"/>
              <a:cs typeface="Times New Roman" panose="02020603050405020304" pitchFamily="18" charset="0"/>
              <a:sym typeface="+mn-ea"/>
            </a:endParaRPr>
          </a:p>
          <a:p>
            <a:pPr algn="ctr"/>
            <a:r>
              <a:rPr lang="en-US" sz="2400" b="1" dirty="0" smtClean="0">
                <a:latin typeface="Times New Roman" panose="02020603050405020304" pitchFamily="18" charset="0"/>
                <a:cs typeface="Times New Roman" panose="02020603050405020304" pitchFamily="18" charset="0"/>
                <a:sym typeface="+mn-ea"/>
              </a:rPr>
              <a:t>Bài 32: CHUYỂN HÓA  ( Sinh học 8)</a:t>
            </a:r>
            <a:endParaRPr lang="en-US" sz="2400" dirty="0" smtClean="0">
              <a:latin typeface="Times New Roman" panose="02020603050405020304" pitchFamily="18" charset="0"/>
              <a:cs typeface="Times New Roman" panose="02020603050405020304" pitchFamily="18" charset="0"/>
              <a:sym typeface="+mn-ea"/>
            </a:endParaRPr>
          </a:p>
          <a:p>
            <a:r>
              <a:rPr lang="en-US" sz="2400" dirty="0" smtClean="0">
                <a:latin typeface="Times New Roman" panose="02020603050405020304" pitchFamily="18" charset="0"/>
                <a:cs typeface="Times New Roman" panose="02020603050405020304" pitchFamily="18" charset="0"/>
                <a:sym typeface="+mn-ea"/>
              </a:rPr>
              <a:t>I/ Chuyển hóa vật chất và năng lượng:</a:t>
            </a:r>
          </a:p>
          <a:p>
            <a:r>
              <a:rPr lang="en-US" sz="2400" dirty="0" smtClean="0">
                <a:latin typeface="Times New Roman" panose="02020603050405020304" pitchFamily="18" charset="0"/>
                <a:cs typeface="Times New Roman" panose="02020603050405020304" pitchFamily="18" charset="0"/>
                <a:sym typeface="+mn-ea"/>
              </a:rPr>
              <a:t>- Phần nội dung ghi nhớ tương đối dài Gv có thế xây dựng thành dạng bài tập điền khuyết cho học sinh làm và chốt kết luận:</a:t>
            </a:r>
          </a:p>
          <a:p>
            <a:r>
              <a:rPr lang="en-US" sz="2400" dirty="0" smtClean="0">
                <a:latin typeface="Times New Roman" panose="02020603050405020304" pitchFamily="18" charset="0"/>
                <a:cs typeface="Times New Roman" panose="02020603050405020304" pitchFamily="18" charset="0"/>
                <a:sym typeface="+mn-ea"/>
              </a:rPr>
              <a:t>* Trao đổi chất là ..........của quá trình chuyển hóa vật chất  và năng lượng</a:t>
            </a:r>
          </a:p>
          <a:p>
            <a:r>
              <a:rPr lang="en-US" sz="2400" dirty="0" smtClean="0">
                <a:latin typeface="Times New Roman" panose="02020603050405020304" pitchFamily="18" charset="0"/>
                <a:cs typeface="Times New Roman" panose="02020603050405020304" pitchFamily="18" charset="0"/>
                <a:sym typeface="+mn-ea"/>
              </a:rPr>
              <a:t>Sự chuyển hóa vật chất và năng lượng gồm hai mặt .......nhưng thống nhất đó là ......... và.........</a:t>
            </a:r>
          </a:p>
          <a:p>
            <a:r>
              <a:rPr lang="en-US" sz="2400" dirty="0" smtClean="0">
                <a:latin typeface="Times New Roman" panose="02020603050405020304" pitchFamily="18" charset="0"/>
                <a:cs typeface="Times New Roman" panose="02020603050405020304" pitchFamily="18" charset="0"/>
                <a:sym typeface="+mn-ea"/>
              </a:rPr>
              <a:t>-...............là quá trình tổng hợp từ các chất đơn giản thành các chất đặc trưng của cơ thể và tích lũy........</a:t>
            </a:r>
          </a:p>
          <a:p>
            <a:r>
              <a:rPr lang="en-US" sz="2400" dirty="0" smtClean="0">
                <a:latin typeface="Times New Roman" panose="02020603050405020304" pitchFamily="18" charset="0"/>
                <a:cs typeface="Times New Roman" panose="02020603050405020304" pitchFamily="18" charset="0"/>
                <a:sym typeface="+mn-ea"/>
              </a:rPr>
              <a:t>Ví dụ: axit amin (hấp tụ vào máu) -&gt; tế bào: Tổng hợp thành protein đặc trưng cơ thể người </a:t>
            </a:r>
          </a:p>
          <a:p>
            <a:r>
              <a:rPr lang="en-US" sz="2400" dirty="0" smtClean="0">
                <a:latin typeface="Times New Roman" panose="02020603050405020304" pitchFamily="18" charset="0"/>
                <a:cs typeface="Times New Roman" panose="02020603050405020304" pitchFamily="18" charset="0"/>
                <a:sym typeface="+mn-ea"/>
              </a:rPr>
              <a:t>-.........là quá trình phân giải các chất phức tạp thành các sản phẩm đơn giản và giải phóng........</a:t>
            </a:r>
          </a:p>
          <a:p>
            <a:r>
              <a:rPr lang="en-US" sz="2400" dirty="0" smtClean="0">
                <a:latin typeface="Times New Roman" panose="02020603050405020304" pitchFamily="18" charset="0"/>
                <a:cs typeface="Times New Roman" panose="02020603050405020304" pitchFamily="18" charset="0"/>
                <a:sym typeface="+mn-ea"/>
              </a:rPr>
              <a:t>VD:  protein đặc trưng cơ thể người được phân giải thành axit amin cần thiết cho cơ thể </a:t>
            </a:r>
            <a:endParaRPr lang="en-US" sz="2400" dirty="0">
              <a:latin typeface="Times New Roman" panose="02020603050405020304" pitchFamily="18" charset="0"/>
              <a:cs typeface="Times New Roman" panose="02020603050405020304" pitchFamily="18" charset="0"/>
            </a:endParaRPr>
          </a:p>
          <a:p>
            <a:r>
              <a:rPr lang="en-US"/>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4805" y="838200"/>
            <a:ext cx="8716010" cy="3538220"/>
          </a:xfrm>
          <a:prstGeom prst="rect">
            <a:avLst/>
          </a:prstGeom>
          <a:noFill/>
        </p:spPr>
        <p:txBody>
          <a:bodyPr wrap="square" rtlCol="0">
            <a:spAutoFit/>
          </a:bodyPr>
          <a:lstStyle/>
          <a:p>
            <a:r>
              <a:rPr lang="en-US" sz="2800" b="1" dirty="0" err="1" smtClean="0">
                <a:latin typeface="Times New Roman" panose="02020603050405020304" pitchFamily="18" charset="0"/>
                <a:cs typeface="Times New Roman" panose="02020603050405020304" pitchFamily="18" charset="0"/>
              </a:rPr>
              <a:t>Bước</a:t>
            </a:r>
            <a:r>
              <a:rPr lang="en-US" sz="2800" b="1" dirty="0" smtClean="0">
                <a:latin typeface="Times New Roman" panose="02020603050405020304" pitchFamily="18" charset="0"/>
                <a:cs typeface="Times New Roman" panose="02020603050405020304" pitchFamily="18" charset="0"/>
              </a:rPr>
              <a:t> 4: T</a:t>
            </a:r>
            <a:r>
              <a:rPr lang="en-US" sz="2800" b="1" dirty="0" err="1" smtClean="0">
                <a:latin typeface="Times New Roman" panose="02020603050405020304" pitchFamily="18" charset="0"/>
                <a:cs typeface="Times New Roman" panose="02020603050405020304" pitchFamily="18" charset="0"/>
              </a:rPr>
              <a:t>iến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hành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thực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nghiệm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nghiên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cứu</a:t>
            </a:r>
            <a:endParaRPr lang="en-US" sz="2800" dirty="0" smtClean="0">
              <a:latin typeface="Times New Roman" panose="02020603050405020304" pitchFamily="18" charset="0"/>
              <a:cs typeface="Times New Roman" panose="02020603050405020304" pitchFamily="18" charset="0"/>
            </a:endParaRPr>
          </a:p>
          <a:p>
            <a:pPr algn="ctr"/>
            <a:r>
              <a:rPr lang="en-US" sz="2800" dirty="0" smtClean="0">
                <a:latin typeface="Times New Roman" panose="02020603050405020304" pitchFamily="18" charset="0"/>
                <a:cs typeface="Times New Roman" panose="02020603050405020304" pitchFamily="18" charset="0"/>
              </a:rPr>
              <a:t>(Cho HS </a:t>
            </a:r>
            <a:r>
              <a:rPr lang="en-US" sz="2800" dirty="0" err="1" smtClean="0">
                <a:latin typeface="Times New Roman" panose="02020603050405020304" pitchFamily="18" charset="0"/>
                <a:cs typeface="Times New Roman" panose="02020603050405020304" pitchFamily="18" charset="0"/>
              </a:rPr>
              <a:t>làm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nghiệm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quan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sát</a:t>
            </a:r>
            <a:r>
              <a:rPr lang="en-US" sz="2800" dirty="0" smtClean="0">
                <a:latin typeface="Times New Roman" panose="02020603050405020304" pitchFamily="18" charset="0"/>
                <a:cs typeface="Times New Roman" panose="02020603050405020304" pitchFamily="18" charset="0"/>
              </a:rPr>
              <a:t> )</a:t>
            </a:r>
          </a:p>
          <a:p>
            <a:r>
              <a:rPr lang="en-US" sz="2800" b="1" dirty="0" err="1" smtClean="0">
                <a:latin typeface="Times New Roman" panose="02020603050405020304" pitchFamily="18" charset="0"/>
                <a:cs typeface="Times New Roman" panose="02020603050405020304" pitchFamily="18" charset="0"/>
              </a:rPr>
              <a:t>Bước</a:t>
            </a:r>
            <a:r>
              <a:rPr lang="en-US" sz="2800" b="1" dirty="0" smtClean="0">
                <a:latin typeface="Times New Roman" panose="02020603050405020304" pitchFamily="18" charset="0"/>
                <a:cs typeface="Times New Roman" panose="02020603050405020304" pitchFamily="18" charset="0"/>
              </a:rPr>
              <a:t> 5: </a:t>
            </a:r>
            <a:r>
              <a:rPr lang="en-US" sz="2800" b="1" dirty="0" err="1" smtClean="0">
                <a:latin typeface="Times New Roman" panose="02020603050405020304" pitchFamily="18" charset="0"/>
                <a:cs typeface="Times New Roman" panose="02020603050405020304" pitchFamily="18" charset="0"/>
              </a:rPr>
              <a:t>Kết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luận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và</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hợp</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thức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hóa</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kiến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thức</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Sau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quan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sát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thực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nghiệm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kiến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thức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hình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thành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chưa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chuẩn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hoặc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chưa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hệ</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thống</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-GV </a:t>
            </a:r>
            <a:r>
              <a:rPr lang="en-US" sz="2800" dirty="0" err="1" smtClean="0">
                <a:latin typeface="Times New Roman" panose="02020603050405020304" pitchFamily="18" charset="0"/>
                <a:cs typeface="Times New Roman" panose="02020603050405020304" pitchFamily="18" charset="0"/>
              </a:rPr>
              <a:t>tóm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tắt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kết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luận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hệ</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thống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để</a:t>
            </a:r>
            <a:r>
              <a:rPr lang="en-US" sz="2800" dirty="0" smtClean="0">
                <a:latin typeface="Times New Roman" panose="02020603050405020304" pitchFamily="18" charset="0"/>
                <a:cs typeface="Times New Roman" panose="02020603050405020304" pitchFamily="18" charset="0"/>
              </a:rPr>
              <a:t> HS </a:t>
            </a:r>
            <a:r>
              <a:rPr lang="en-US" sz="2800" dirty="0" err="1" smtClean="0">
                <a:latin typeface="Times New Roman" panose="02020603050405020304" pitchFamily="18" charset="0"/>
                <a:cs typeface="Times New Roman" panose="02020603050405020304" pitchFamily="18" charset="0"/>
              </a:rPr>
              <a:t>ghi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vở</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 GV </a:t>
            </a:r>
            <a:r>
              <a:rPr lang="en-US" sz="2800" dirty="0" err="1" smtClean="0">
                <a:latin typeface="Times New Roman" panose="02020603050405020304" pitchFamily="18" charset="0"/>
                <a:cs typeface="Times New Roman" panose="02020603050405020304" pitchFamily="18" charset="0"/>
              </a:rPr>
              <a:t>có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thể</a:t>
            </a:r>
            <a:r>
              <a:rPr lang="en-US" sz="2800" dirty="0" smtClean="0">
                <a:latin typeface="Times New Roman" panose="02020603050405020304" pitchFamily="18" charset="0"/>
                <a:cs typeface="Times New Roman" panose="02020603050405020304" pitchFamily="18" charset="0"/>
              </a:rPr>
              <a:t> in </a:t>
            </a:r>
            <a:r>
              <a:rPr lang="en-US" sz="2800" dirty="0" err="1" smtClean="0">
                <a:latin typeface="Times New Roman" panose="02020603050405020304" pitchFamily="18" charset="0"/>
                <a:cs typeface="Times New Roman" panose="02020603050405020304" pitchFamily="18" charset="0"/>
              </a:rPr>
              <a:t>nội</a:t>
            </a:r>
            <a:r>
              <a:rPr lang="en-US" sz="2800" dirty="0" smtClean="0">
                <a:latin typeface="Times New Roman" panose="02020603050405020304" pitchFamily="18" charset="0"/>
                <a:cs typeface="Times New Roman" panose="02020603050405020304" pitchFamily="18" charset="0"/>
              </a:rPr>
              <a:t> dung </a:t>
            </a:r>
            <a:r>
              <a:rPr lang="en-US" sz="2800" dirty="0" err="1" smtClean="0">
                <a:latin typeface="Times New Roman" panose="02020603050405020304" pitchFamily="18" charset="0"/>
                <a:cs typeface="Times New Roman" panose="02020603050405020304" pitchFamily="18" charset="0"/>
              </a:rPr>
              <a:t>kiến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thức</a:t>
            </a:r>
            <a:r>
              <a:rPr lang="en-US" sz="2800" dirty="0" smtClean="0">
                <a:latin typeface="Times New Roman" panose="02020603050405020304" pitchFamily="18" charset="0"/>
                <a:cs typeface="Times New Roman" panose="02020603050405020304" pitchFamily="18" charset="0"/>
              </a:rPr>
              <a:t>. HS </a:t>
            </a:r>
            <a:r>
              <a:rPr lang="en-US" sz="2800" dirty="0" err="1" smtClean="0">
                <a:latin typeface="Times New Roman" panose="02020603050405020304" pitchFamily="18" charset="0"/>
                <a:cs typeface="Times New Roman" panose="02020603050405020304" pitchFamily="18" charset="0"/>
              </a:rPr>
              <a:t>dán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vở</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hoặc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đóng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tập</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189865" y="97790"/>
            <a:ext cx="8761095" cy="1938020"/>
          </a:xfrm>
          <a:prstGeom prst="rect">
            <a:avLst/>
          </a:prstGeom>
          <a:noFill/>
        </p:spPr>
        <p:txBody>
          <a:bodyPr wrap="square" rtlCol="0">
            <a:spAutoFit/>
          </a:bodyPr>
          <a:lstStyle/>
          <a:p>
            <a:pPr algn="ctr"/>
            <a:r>
              <a:rPr lang="en-US" sz="2400" b="1">
                <a:latin typeface="Times New Roman" panose="02020603050405020304" pitchFamily="18" charset="0"/>
                <a:cs typeface="Times New Roman" panose="02020603050405020304" pitchFamily="18" charset="0"/>
              </a:rPr>
              <a:t>Bài 31: CÔNG NGHỆ TẾ BÀO ( Sinh học 9)</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II/ Ứng dụng công nghệ tế bào</a:t>
            </a:r>
          </a:p>
          <a:p>
            <a:r>
              <a:rPr lang="en-US" sz="2400">
                <a:latin typeface="Times New Roman" panose="02020603050405020304" pitchFamily="18" charset="0"/>
                <a:cs typeface="Times New Roman" panose="02020603050405020304" pitchFamily="18" charset="0"/>
              </a:rPr>
              <a:t>- Các ứng dụng của công nghệ tế bào, GV có thể thiết kế bài tập sau:</a:t>
            </a:r>
          </a:p>
          <a:p>
            <a:endParaRPr lang="en-US" sz="2400">
              <a:latin typeface="Times New Roman" panose="02020603050405020304" pitchFamily="18" charset="0"/>
              <a:cs typeface="Times New Roman" panose="02020603050405020304" pitchFamily="18" charset="0"/>
            </a:endParaRPr>
          </a:p>
          <a:p>
            <a:endParaRPr lang="en-US" sz="2400">
              <a:latin typeface="Times New Roman" panose="02020603050405020304" pitchFamily="18" charset="0"/>
              <a:cs typeface="Times New Roman" panose="02020603050405020304" pitchFamily="18" charset="0"/>
            </a:endParaRPr>
          </a:p>
        </p:txBody>
      </p:sp>
      <p:graphicFrame>
        <p:nvGraphicFramePr>
          <p:cNvPr id="7" name="Table 6"/>
          <p:cNvGraphicFramePr/>
          <p:nvPr/>
        </p:nvGraphicFramePr>
        <p:xfrm>
          <a:off x="189865" y="1403350"/>
          <a:ext cx="8479790" cy="4883150"/>
        </p:xfrm>
        <a:graphic>
          <a:graphicData uri="http://schemas.openxmlformats.org/drawingml/2006/table">
            <a:tbl>
              <a:tblPr firstRow="1" bandRow="1">
                <a:tableStyleId>{5C22544A-7EE6-4342-B048-85BDC9FD1C3A}</a:tableStyleId>
              </a:tblPr>
              <a:tblGrid>
                <a:gridCol w="4225925"/>
                <a:gridCol w="4253865"/>
              </a:tblGrid>
              <a:tr h="381000">
                <a:tc>
                  <a:txBody>
                    <a:bodyPr/>
                    <a:lstStyle/>
                    <a:p>
                      <a:pPr>
                        <a:buNone/>
                      </a:pPr>
                      <a:r>
                        <a:rPr lang="en-US" sz="2000">
                          <a:latin typeface="Times New Roman" panose="02020603050405020304" pitchFamily="18" charset="0"/>
                          <a:cs typeface="Times New Roman" panose="02020603050405020304" pitchFamily="18" charset="0"/>
                        </a:rPr>
                        <a:t>Các ứng dụng CNTB</a:t>
                      </a:r>
                    </a:p>
                  </a:txBody>
                  <a:tcPr/>
                </a:tc>
                <a:tc>
                  <a:txBody>
                    <a:bodyPr/>
                    <a:lstStyle/>
                    <a:p>
                      <a:pPr>
                        <a:buNone/>
                      </a:pPr>
                      <a:r>
                        <a:rPr lang="en-US" sz="2000">
                          <a:latin typeface="Times New Roman" panose="02020603050405020304" pitchFamily="18" charset="0"/>
                          <a:cs typeface="Times New Roman" panose="02020603050405020304" pitchFamily="18" charset="0"/>
                        </a:rPr>
                        <a:t>Phương pháp và thành tựu</a:t>
                      </a:r>
                    </a:p>
                  </a:txBody>
                  <a:tcPr/>
                </a:tc>
              </a:tr>
              <a:tr h="1865630">
                <a:tc>
                  <a:txBody>
                    <a:bodyPr/>
                    <a:lstStyle/>
                    <a:p>
                      <a:pPr>
                        <a:buNone/>
                      </a:pPr>
                      <a:r>
                        <a:rPr lang="en-US" sz="2000">
                          <a:latin typeface="Times New Roman" panose="02020603050405020304" pitchFamily="18" charset="0"/>
                          <a:cs typeface="Times New Roman" panose="02020603050405020304" pitchFamily="18" charset="0"/>
                        </a:rPr>
                        <a:t>1. Nhân giống vô tính trong ống ngiệm (vi nhân giống) ở cây trồng</a:t>
                      </a:r>
                    </a:p>
                  </a:txBody>
                  <a:tcPr/>
                </a:tc>
                <a:tc>
                  <a:txBody>
                    <a:bodyPr/>
                    <a:lstStyle/>
                    <a:p>
                      <a:pPr>
                        <a:buNone/>
                      </a:pPr>
                      <a:r>
                        <a:rPr lang="en-US" sz="2000">
                          <a:latin typeface="Times New Roman" panose="02020603050405020304" pitchFamily="18" charset="0"/>
                          <a:cs typeface="Times New Roman" panose="02020603050405020304" pitchFamily="18" charset="0"/>
                        </a:rPr>
                        <a:t>a/ Áp dụng phương pháp nuôi cấy tế bào và mô để phát hiện và chọn lọc dòng tế bào xô ma biến dị</a:t>
                      </a:r>
                    </a:p>
                    <a:p>
                      <a:pPr>
                        <a:buNone/>
                      </a:pPr>
                      <a:r>
                        <a:rPr lang="en-US" sz="2000">
                          <a:latin typeface="Times New Roman" panose="02020603050405020304" pitchFamily="18" charset="0"/>
                          <a:cs typeface="Times New Roman" panose="02020603050405020304" pitchFamily="18" charset="0"/>
                        </a:rPr>
                        <a:t>VD: Giống lúa DR2 được tạo ra từ các TB phôi của giống lúa CR203</a:t>
                      </a:r>
                    </a:p>
                  </a:txBody>
                  <a:tcPr/>
                </a:tc>
              </a:tr>
              <a:tr h="381000">
                <a:tc>
                  <a:txBody>
                    <a:bodyPr/>
                    <a:lstStyle/>
                    <a:p>
                      <a:pPr>
                        <a:buNone/>
                      </a:pPr>
                      <a:r>
                        <a:rPr lang="en-US" sz="2000">
                          <a:latin typeface="Times New Roman" panose="02020603050405020304" pitchFamily="18" charset="0"/>
                          <a:cs typeface="Times New Roman" panose="02020603050405020304" pitchFamily="18" charset="0"/>
                        </a:rPr>
                        <a:t>2. Ứng dựng nuôi cấy tế bào và mô trong chọ giống cây trồng</a:t>
                      </a:r>
                    </a:p>
                  </a:txBody>
                  <a:tcPr/>
                </a:tc>
                <a:tc>
                  <a:txBody>
                    <a:bodyPr/>
                    <a:lstStyle/>
                    <a:p>
                      <a:pPr>
                        <a:buNone/>
                      </a:pPr>
                      <a:r>
                        <a:rPr lang="en-US" sz="2000">
                          <a:latin typeface="Times New Roman" panose="02020603050405020304" pitchFamily="18" charset="0"/>
                          <a:cs typeface="Times New Roman" panose="02020603050405020304" pitchFamily="18" charset="0"/>
                        </a:rPr>
                        <a:t>b/ Nhân bản vô tính thành công ở cừu: Cừu Đô li- 1997</a:t>
                      </a:r>
                    </a:p>
                    <a:p>
                      <a:pPr>
                        <a:buNone/>
                      </a:pPr>
                      <a:r>
                        <a:rPr lang="en-US" sz="2000">
                          <a:latin typeface="Times New Roman" panose="02020603050405020304" pitchFamily="18" charset="0"/>
                          <a:cs typeface="Times New Roman" panose="02020603050405020304" pitchFamily="18" charset="0"/>
                        </a:rPr>
                        <a:t>-VN: Thành công trên cá trạch</a:t>
                      </a:r>
                    </a:p>
                  </a:txBody>
                  <a:tcPr/>
                </a:tc>
              </a:tr>
              <a:tr h="381000">
                <a:tc>
                  <a:txBody>
                    <a:bodyPr/>
                    <a:lstStyle/>
                    <a:p>
                      <a:pPr>
                        <a:buNone/>
                      </a:pPr>
                      <a:r>
                        <a:rPr lang="en-US" sz="2000">
                          <a:latin typeface="Times New Roman" panose="02020603050405020304" pitchFamily="18" charset="0"/>
                          <a:cs typeface="Times New Roman" panose="02020603050405020304" pitchFamily="18" charset="0"/>
                        </a:rPr>
                        <a:t>3. Nhân bản vô tính ở động vật</a:t>
                      </a:r>
                    </a:p>
                  </a:txBody>
                  <a:tcPr/>
                </a:tc>
                <a:tc>
                  <a:txBody>
                    <a:bodyPr/>
                    <a:lstStyle/>
                    <a:p>
                      <a:pPr>
                        <a:buNone/>
                      </a:pPr>
                      <a:r>
                        <a:rPr lang="en-US" sz="2000">
                          <a:latin typeface="Times New Roman" panose="02020603050405020304" pitchFamily="18" charset="0"/>
                          <a:cs typeface="Times New Roman" panose="02020603050405020304" pitchFamily="18" charset="0"/>
                        </a:rPr>
                        <a:t>c/Tách mô phân sinh từ đỉnh sinh trưởng hoặc các tế bào lá non rồi nuôi cấy tạo mô sẹo</a:t>
                      </a:r>
                    </a:p>
                    <a:p>
                      <a:pPr>
                        <a:buNone/>
                      </a:pPr>
                      <a:r>
                        <a:rPr lang="en-US" sz="2000">
                          <a:latin typeface="Times New Roman" panose="02020603050405020304" pitchFamily="18" charset="0"/>
                          <a:cs typeface="Times New Roman" panose="02020603050405020304" pitchFamily="18" charset="0"/>
                        </a:rPr>
                        <a:t>VN: Phong lan, khoai tây,cay sến, sâm,..</a:t>
                      </a:r>
                    </a:p>
                  </a:txBody>
                  <a:tcPr/>
                </a:tc>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229870" y="167640"/>
            <a:ext cx="8140065" cy="6554470"/>
          </a:xfrm>
          <a:prstGeom prst="rect">
            <a:avLst/>
          </a:prstGeom>
          <a:noFill/>
        </p:spPr>
        <p:txBody>
          <a:bodyPr wrap="square" rtlCol="0">
            <a:spAutoFit/>
          </a:bodyPr>
          <a:lstStyle/>
          <a:p>
            <a:pPr algn="ctr"/>
            <a:r>
              <a:rPr lang="en-US" sz="2400" b="1">
                <a:latin typeface="Times New Roman" panose="02020603050405020304" pitchFamily="18" charset="0"/>
                <a:cs typeface="Times New Roman" panose="02020603050405020304" pitchFamily="18" charset="0"/>
              </a:rPr>
              <a:t>Bài 32: CÔNG NGHỆ GEN</a:t>
            </a:r>
          </a:p>
          <a:p>
            <a:pPr algn="l"/>
            <a:r>
              <a:rPr lang="en-US" sz="2400" b="1">
                <a:latin typeface="Times New Roman" panose="02020603050405020304" pitchFamily="18" charset="0"/>
                <a:cs typeface="Times New Roman" panose="02020603050405020304" pitchFamily="18" charset="0"/>
              </a:rPr>
              <a:t>I/ Khái niệm kĩ thuật gen và công nghệ gen</a:t>
            </a:r>
          </a:p>
          <a:p>
            <a:pPr algn="l"/>
            <a:r>
              <a:rPr lang="en-US" sz="2400">
                <a:latin typeface="Times New Roman" panose="02020603050405020304" pitchFamily="18" charset="0"/>
                <a:cs typeface="Times New Roman" panose="02020603050405020304" pitchFamily="18" charset="0"/>
              </a:rPr>
              <a:t>Sau khi phân tích sơ đồ chuyển gen và thu thập thông tin Gv cho HS làm bài tập, nội dung bài tập là nội dung kết luận và củng cố kiến thức</a:t>
            </a:r>
          </a:p>
          <a:p>
            <a:pPr algn="l"/>
            <a:r>
              <a:rPr lang="en-US" sz="2400">
                <a:latin typeface="Times New Roman" panose="02020603050405020304" pitchFamily="18" charset="0"/>
                <a:cs typeface="Times New Roman" panose="02020603050405020304" pitchFamily="18" charset="0"/>
              </a:rPr>
              <a:t> Hãy sắp xếp các bước sau theo trật tự các khâu của kĩ thuật gen:</a:t>
            </a:r>
          </a:p>
          <a:p>
            <a:pPr algn="l"/>
            <a:r>
              <a:rPr lang="en-US" sz="2400">
                <a:latin typeface="Times New Roman" panose="02020603050405020304" pitchFamily="18" charset="0"/>
                <a:cs typeface="Times New Roman" panose="02020603050405020304" pitchFamily="18" charset="0"/>
              </a:rPr>
              <a:t>	Kĩ thuật gen gồm 3 khâu:</a:t>
            </a:r>
          </a:p>
          <a:p>
            <a:pPr algn="l"/>
            <a:r>
              <a:rPr lang="en-US" sz="2400">
                <a:latin typeface="Times New Roman" panose="02020603050405020304" pitchFamily="18" charset="0"/>
                <a:cs typeface="Times New Roman" panose="02020603050405020304" pitchFamily="18" charset="0"/>
              </a:rPr>
              <a:t>+ Tạo ADN tái tổ ( ADN lai) : ADN của tế bào cho và phân tử ADN làm thể truyền được cắt ở vị trí xác định nhờ các enzim cắt chuyên biệt, ngay lập tức ghép đoạn ADN của tế bào  cho vào làm thể truyền nhờ ezim nối</a:t>
            </a:r>
          </a:p>
          <a:p>
            <a:pPr algn="l"/>
            <a:r>
              <a:rPr lang="en-US" sz="2400">
                <a:latin typeface="Times New Roman" panose="02020603050405020304" pitchFamily="18" charset="0"/>
                <a:cs typeface="Times New Roman" panose="02020603050405020304" pitchFamily="18" charset="0"/>
              </a:rPr>
              <a:t>+ Tách ADN NST của tế bào cho  và tách phân tử ADN dùng làm thể truyền từ vi khuẩn hoặc vi rút </a:t>
            </a:r>
          </a:p>
          <a:p>
            <a:pPr algn="l"/>
            <a:r>
              <a:rPr lang="en-US" sz="2400">
                <a:latin typeface="Times New Roman" panose="02020603050405020304" pitchFamily="18" charset="0"/>
                <a:cs typeface="Times New Roman" panose="02020603050405020304" pitchFamily="18" charset="0"/>
              </a:rPr>
              <a:t>+ Chuyển ADN tái tổ hợp vào tế bào nhận, tạo điều kiện cho gen đã ghép được biểu hiện</a:t>
            </a:r>
            <a:endParaRPr lang="en-US" sz="2000">
              <a:latin typeface="Times New Roman" panose="02020603050405020304" pitchFamily="18" charset="0"/>
              <a:cs typeface="Times New Roman" panose="02020603050405020304" pitchFamily="18" charset="0"/>
            </a:endParaRPr>
          </a:p>
          <a:p>
            <a:pPr algn="l"/>
            <a:r>
              <a:rPr lang="en-US" sz="2000">
                <a:latin typeface="Times New Roman" panose="02020603050405020304" pitchFamily="18" charset="0"/>
                <a:cs typeface="Times New Roman" panose="02020603050405020304" pitchFamily="18" charset="0"/>
              </a:rPr>
              <a:t> </a:t>
            </a:r>
          </a:p>
          <a:p>
            <a:pPr algn="l"/>
            <a:endParaRPr lang="en-US" sz="2000">
              <a:latin typeface="Times New Roman" panose="02020603050405020304" pitchFamily="18" charset="0"/>
              <a:cs typeface="Times New Roman" panose="02020603050405020304" pitchFamily="18" charset="0"/>
            </a:endParaRPr>
          </a:p>
          <a:p>
            <a:pPr algn="l"/>
            <a:endParaRPr lang="en-US" sz="2000">
              <a:latin typeface="Times New Roman" panose="02020603050405020304" pitchFamily="18" charset="0"/>
              <a:cs typeface="Times New Roman" panose="02020603050405020304" pitchFamily="18"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819150" y="645795"/>
            <a:ext cx="7410450" cy="95313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Cảm ơn quý thầy, cô đã về dự chuyên đề hôm nay</a:t>
            </a:r>
          </a:p>
          <a:p>
            <a:endParaRPr lang="en-US" sz="2800">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721360" y="533400"/>
            <a:ext cx="7965440" cy="1568450"/>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Theo Thầy, cô trong quá trình dạy phương pháp bàn tay nặn bột có những ưu điểm và hạn chế gì? Phương pháp này áp dụng cho những dạng bài học nào?</a:t>
            </a:r>
          </a:p>
          <a:p>
            <a:endParaRPr lang="en-US" sz="2400">
              <a:latin typeface="Times New Roman" panose="02020603050405020304" pitchFamily="18" charset="0"/>
              <a:cs typeface="Times New Roman" panose="02020603050405020304" pitchFamily="18" charset="0"/>
            </a:endParaRPr>
          </a:p>
        </p:txBody>
      </p:sp>
      <p:sp>
        <p:nvSpPr>
          <p:cNvPr id="2" name="Text Box 1"/>
          <p:cNvSpPr txBox="1"/>
          <p:nvPr/>
        </p:nvSpPr>
        <p:spPr>
          <a:xfrm>
            <a:off x="608965" y="2101850"/>
            <a:ext cx="7373620" cy="489364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sym typeface="+mn-ea"/>
              </a:rPr>
              <a:t>1/ </a:t>
            </a:r>
            <a:r>
              <a:rPr lang="en-US" sz="2400" dirty="0" err="1">
                <a:latin typeface="Times New Roman" panose="02020603050405020304" pitchFamily="18" charset="0"/>
                <a:cs typeface="Times New Roman" panose="02020603050405020304" pitchFamily="18" charset="0"/>
                <a:sym typeface="+mn-ea"/>
              </a:rPr>
              <a:t>Ưu</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điểm</a:t>
            </a:r>
            <a:r>
              <a:rPr lang="en-US" sz="2400" dirty="0">
                <a:latin typeface="Times New Roman" panose="02020603050405020304" pitchFamily="18" charset="0"/>
                <a:cs typeface="Times New Roman" panose="02020603050405020304" pitchFamily="18" charset="0"/>
                <a:sym typeface="+mn-ea"/>
              </a:rPr>
              <a:t>:</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sym typeface="+mn-ea"/>
              </a:rPr>
              <a:t>-  HS </a:t>
            </a:r>
            <a:r>
              <a:rPr lang="en-US" sz="2400" dirty="0" err="1">
                <a:latin typeface="Times New Roman" panose="02020603050405020304" pitchFamily="18" charset="0"/>
                <a:cs typeface="Times New Roman" panose="02020603050405020304" pitchFamily="18" charset="0"/>
                <a:sym typeface="+mn-ea"/>
              </a:rPr>
              <a:t>có</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cơ</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hội</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thể</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hiện</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phần</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viết</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và</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tư</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duy</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phán</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đoán</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Trình</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bày</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vấn</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đề</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khoa</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học</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bằng</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sơ</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đồ</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hình</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vẽ</a:t>
            </a:r>
            <a:r>
              <a:rPr lang="en-US" sz="2400" dirty="0">
                <a:latin typeface="Times New Roman" panose="02020603050405020304" pitchFamily="18" charset="0"/>
                <a:cs typeface="Times New Roman" panose="02020603050405020304" pitchFamily="18" charset="0"/>
                <a:sym typeface="+mn-ea"/>
              </a:rPr>
              <a:t> hay </a:t>
            </a:r>
            <a:r>
              <a:rPr lang="en-US" sz="2400" dirty="0" err="1">
                <a:latin typeface="Times New Roman" panose="02020603050405020304" pitchFamily="18" charset="0"/>
                <a:cs typeface="Times New Roman" panose="02020603050405020304" pitchFamily="18" charset="0"/>
                <a:sym typeface="+mn-ea"/>
              </a:rPr>
              <a:t>biểu</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đồ</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sym typeface="+mn-ea"/>
              </a:rPr>
              <a:t>2/ </a:t>
            </a:r>
            <a:r>
              <a:rPr lang="en-US" sz="2400" dirty="0" err="1">
                <a:latin typeface="Times New Roman" panose="02020603050405020304" pitchFamily="18" charset="0"/>
                <a:cs typeface="Times New Roman" panose="02020603050405020304" pitchFamily="18" charset="0"/>
                <a:sym typeface="+mn-ea"/>
              </a:rPr>
              <a:t>Hạn</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chế</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Việc</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định</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hướng</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cho</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học</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sinh</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đặt</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câu</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hỏi</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liên</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quan</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đến</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nội</a:t>
            </a:r>
            <a:r>
              <a:rPr lang="en-US" sz="2400" dirty="0">
                <a:latin typeface="Times New Roman" panose="02020603050405020304" pitchFamily="18" charset="0"/>
                <a:cs typeface="Times New Roman" panose="02020603050405020304" pitchFamily="18" charset="0"/>
                <a:sym typeface="+mn-ea"/>
              </a:rPr>
              <a:t> dung </a:t>
            </a:r>
            <a:r>
              <a:rPr lang="en-US" sz="2400" dirty="0" err="1">
                <a:latin typeface="Times New Roman" panose="02020603050405020304" pitchFamily="18" charset="0"/>
                <a:cs typeface="Times New Roman" panose="02020603050405020304" pitchFamily="18" charset="0"/>
                <a:sym typeface="+mn-ea"/>
              </a:rPr>
              <a:t>của</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bài</a:t>
            </a:r>
            <a:r>
              <a:rPr lang="en-US" sz="2400" dirty="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học</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chiếm</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nhiều</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thời</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gian</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giáo</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viên</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cần</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chuẩn</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bịu</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nhiều</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phương</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án</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kịch</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bản</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đa</a:t>
            </a:r>
            <a:r>
              <a:rPr lang="en-US" sz="2400" dirty="0" smtClean="0">
                <a:latin typeface="Times New Roman" panose="02020603050405020304" pitchFamily="18" charset="0"/>
                <a:cs typeface="Times New Roman" panose="02020603050405020304" pitchFamily="18" charset="0"/>
                <a:sym typeface="+mn-ea"/>
              </a:rPr>
              <a:t> </a:t>
            </a:r>
            <a:r>
              <a:rPr lang="en-US" sz="2400" dirty="0" err="1" smtClean="0">
                <a:latin typeface="Times New Roman" panose="02020603050405020304" pitchFamily="18" charset="0"/>
                <a:cs typeface="Times New Roman" panose="02020603050405020304" pitchFamily="18" charset="0"/>
                <a:sym typeface="+mn-ea"/>
              </a:rPr>
              <a:t>dạng</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sym typeface="+mn-ea"/>
              </a:rPr>
              <a:t>3/ </a:t>
            </a:r>
            <a:r>
              <a:rPr lang="en-US" sz="2400" dirty="0" err="1">
                <a:latin typeface="Times New Roman" panose="02020603050405020304" pitchFamily="18" charset="0"/>
                <a:cs typeface="Times New Roman" panose="02020603050405020304" pitchFamily="18" charset="0"/>
                <a:sym typeface="+mn-ea"/>
              </a:rPr>
              <a:t>Phạm</a:t>
            </a:r>
            <a:r>
              <a:rPr lang="en-US" sz="2400" dirty="0">
                <a:latin typeface="Times New Roman" panose="02020603050405020304" pitchFamily="18" charset="0"/>
                <a:cs typeface="Times New Roman" panose="02020603050405020304" pitchFamily="18" charset="0"/>
                <a:sym typeface="+mn-ea"/>
              </a:rPr>
              <a:t> vi </a:t>
            </a:r>
            <a:r>
              <a:rPr lang="en-US" sz="2400" dirty="0" err="1">
                <a:latin typeface="Times New Roman" panose="02020603050405020304" pitchFamily="18" charset="0"/>
                <a:cs typeface="Times New Roman" panose="02020603050405020304" pitchFamily="18" charset="0"/>
                <a:sym typeface="+mn-ea"/>
              </a:rPr>
              <a:t>ứng</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dụng</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Bài</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học</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có</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nội</a:t>
            </a:r>
            <a:r>
              <a:rPr lang="en-US" sz="2400" dirty="0">
                <a:latin typeface="Times New Roman" panose="02020603050405020304" pitchFamily="18" charset="0"/>
                <a:cs typeface="Times New Roman" panose="02020603050405020304" pitchFamily="18" charset="0"/>
                <a:sym typeface="+mn-ea"/>
              </a:rPr>
              <a:t> dung </a:t>
            </a:r>
            <a:r>
              <a:rPr lang="en-US" sz="2400" dirty="0" err="1">
                <a:latin typeface="Times New Roman" panose="02020603050405020304" pitchFamily="18" charset="0"/>
                <a:cs typeface="Times New Roman" panose="02020603050405020304" pitchFamily="18" charset="0"/>
                <a:sym typeface="+mn-ea"/>
              </a:rPr>
              <a:t>ngắn</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bài</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học</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có</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thí</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nghiệm</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thực</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hành</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cấu</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tạo</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nội</a:t>
            </a:r>
            <a:r>
              <a:rPr lang="en-US" sz="2400" dirty="0">
                <a:latin typeface="Times New Roman" panose="02020603050405020304" pitchFamily="18" charset="0"/>
                <a:cs typeface="Times New Roman" panose="02020603050405020304" pitchFamily="18" charset="0"/>
                <a:sym typeface="+mn-ea"/>
              </a:rPr>
              <a:t> dung </a:t>
            </a:r>
            <a:r>
              <a:rPr lang="en-US" sz="2400" dirty="0" err="1">
                <a:latin typeface="Times New Roman" panose="02020603050405020304" pitchFamily="18" charset="0"/>
                <a:cs typeface="Times New Roman" panose="02020603050405020304" pitchFamily="18" charset="0"/>
                <a:sym typeface="+mn-ea"/>
              </a:rPr>
              <a:t>bài</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học</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dễ</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hình</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thành</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biểu</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tượng</a:t>
            </a:r>
            <a:r>
              <a:rPr lang="en-US" sz="2400" dirty="0">
                <a:latin typeface="Times New Roman" panose="02020603050405020304" pitchFamily="18" charset="0"/>
                <a:cs typeface="Times New Roman" panose="02020603050405020304" pitchFamily="18" charset="0"/>
                <a:sym typeface="+mn-ea"/>
              </a:rPr>
              <a:t> ban </a:t>
            </a:r>
            <a:r>
              <a:rPr lang="en-US" sz="2400" dirty="0" err="1">
                <a:latin typeface="Times New Roman" panose="02020603050405020304" pitchFamily="18" charset="0"/>
                <a:cs typeface="Times New Roman" panose="02020603050405020304" pitchFamily="18" charset="0"/>
                <a:sym typeface="+mn-ea"/>
              </a:rPr>
              <a:t>đầu</a:t>
            </a:r>
            <a:r>
              <a:rPr lang="en-US" sz="2400" dirty="0">
                <a:latin typeface="Times New Roman" panose="02020603050405020304" pitchFamily="18" charset="0"/>
                <a:cs typeface="Times New Roman" panose="02020603050405020304" pitchFamily="18" charset="0"/>
                <a:sym typeface="+mn-ea"/>
              </a:rPr>
              <a:t> .VD </a:t>
            </a:r>
            <a:r>
              <a:rPr lang="en-US" sz="2400" dirty="0" err="1">
                <a:latin typeface="Times New Roman" panose="02020603050405020304" pitchFamily="18" charset="0"/>
                <a:cs typeface="Times New Roman" panose="02020603050405020304" pitchFamily="18" charset="0"/>
                <a:sym typeface="+mn-ea"/>
              </a:rPr>
              <a:t>Sinh</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học</a:t>
            </a:r>
            <a:r>
              <a:rPr lang="en-US" sz="2400" dirty="0">
                <a:latin typeface="Times New Roman" panose="02020603050405020304" pitchFamily="18" charset="0"/>
                <a:cs typeface="Times New Roman" panose="02020603050405020304" pitchFamily="18" charset="0"/>
                <a:sym typeface="+mn-ea"/>
              </a:rPr>
              <a:t> 6 </a:t>
            </a:r>
            <a:r>
              <a:rPr lang="en-US" sz="2400" dirty="0" err="1">
                <a:latin typeface="Times New Roman" panose="02020603050405020304" pitchFamily="18" charset="0"/>
                <a:cs typeface="Times New Roman" panose="02020603050405020304" pitchFamily="18" charset="0"/>
                <a:sym typeface="+mn-ea"/>
              </a:rPr>
              <a:t>khi</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dạy</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về</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cấu</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tạo</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rễ</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thân</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lá</a:t>
            </a:r>
            <a:r>
              <a:rPr lang="en-US" sz="2400" dirty="0">
                <a:latin typeface="Times New Roman" panose="02020603050405020304" pitchFamily="18" charset="0"/>
                <a:cs typeface="Times New Roman" panose="02020603050405020304" pitchFamily="18" charset="0"/>
                <a:sym typeface="+mn-ea"/>
              </a:rPr>
              <a:t> , </a:t>
            </a:r>
            <a:r>
              <a:rPr lang="en-US" sz="2400" dirty="0" err="1">
                <a:latin typeface="Times New Roman" panose="02020603050405020304" pitchFamily="18" charset="0"/>
                <a:cs typeface="Times New Roman" panose="02020603050405020304" pitchFamily="18" charset="0"/>
                <a:sym typeface="+mn-ea"/>
              </a:rPr>
              <a:t>hoa</a:t>
            </a:r>
            <a:r>
              <a:rPr lang="en-US" sz="2400" dirty="0">
                <a:latin typeface="Times New Roman" panose="02020603050405020304" pitchFamily="18" charset="0"/>
                <a:cs typeface="Times New Roman" panose="02020603050405020304" pitchFamily="18" charset="0"/>
                <a:sym typeface="+mn-ea"/>
              </a:rPr>
              <a:t> , </a:t>
            </a:r>
            <a:r>
              <a:rPr lang="en-US" sz="2400" dirty="0" err="1">
                <a:latin typeface="Times New Roman" panose="02020603050405020304" pitchFamily="18" charset="0"/>
                <a:cs typeface="Times New Roman" panose="02020603050405020304" pitchFamily="18" charset="0"/>
                <a:sym typeface="+mn-ea"/>
              </a:rPr>
              <a:t>quả</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hạt</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Sinh</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học</a:t>
            </a:r>
            <a:r>
              <a:rPr lang="en-US" sz="2400" dirty="0">
                <a:latin typeface="Times New Roman" panose="02020603050405020304" pitchFamily="18" charset="0"/>
                <a:cs typeface="Times New Roman" panose="02020603050405020304" pitchFamily="18" charset="0"/>
                <a:sym typeface="+mn-ea"/>
              </a:rPr>
              <a:t> 7,8: </a:t>
            </a:r>
            <a:r>
              <a:rPr lang="en-US" sz="2400" dirty="0" err="1">
                <a:latin typeface="Times New Roman" panose="02020603050405020304" pitchFamily="18" charset="0"/>
                <a:cs typeface="Times New Roman" panose="02020603050405020304" pitchFamily="18" charset="0"/>
                <a:sym typeface="+mn-ea"/>
              </a:rPr>
              <a:t>cấu</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tạo</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các</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cơ</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quan</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hệ</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cơ</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quan</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sinh</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học</a:t>
            </a:r>
            <a:r>
              <a:rPr lang="en-US" sz="2400" dirty="0">
                <a:latin typeface="Times New Roman" panose="02020603050405020304" pitchFamily="18" charset="0"/>
                <a:cs typeface="Times New Roman" panose="02020603050405020304" pitchFamily="18" charset="0"/>
                <a:sym typeface="+mn-ea"/>
              </a:rPr>
              <a:t> 9: </a:t>
            </a:r>
            <a:r>
              <a:rPr lang="en-US" sz="2400" dirty="0" err="1">
                <a:latin typeface="Times New Roman" panose="02020603050405020304" pitchFamily="18" charset="0"/>
                <a:cs typeface="Times New Roman" panose="02020603050405020304" pitchFamily="18" charset="0"/>
                <a:sym typeface="+mn-ea"/>
              </a:rPr>
              <a:t>cấu</a:t>
            </a:r>
            <a:r>
              <a:rPr lang="en-US" sz="2400" dirty="0">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tạo</a:t>
            </a:r>
            <a:r>
              <a:rPr lang="en-US" sz="2400" dirty="0">
                <a:latin typeface="Times New Roman" panose="02020603050405020304" pitchFamily="18" charset="0"/>
                <a:cs typeface="Times New Roman" panose="02020603050405020304" pitchFamily="18" charset="0"/>
                <a:sym typeface="+mn-ea"/>
              </a:rPr>
              <a:t> NST, ADN,...</a:t>
            </a:r>
            <a:endParaRPr lang="en-US" sz="2400" dirty="0">
              <a:latin typeface="Times New Roman" panose="02020603050405020304" pitchFamily="18" charset="0"/>
              <a:cs typeface="Times New Roman" panose="02020603050405020304" pitchFamily="18" charset="0"/>
            </a:endParaRPr>
          </a:p>
          <a:p>
            <a:endParaRPr lang="en-US" sz="2400" dirty="0"/>
          </a:p>
        </p:txBody>
      </p:sp>
    </p:spTree>
    <p:extLst>
      <p:ext uri="{BB962C8B-B14F-4D97-AF65-F5344CB8AC3E}">
        <p14:creationId xmlns:p14="http://schemas.microsoft.com/office/powerpoint/2010/main" val="245877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762000"/>
            <a:ext cx="7391400" cy="2245360"/>
          </a:xfrm>
          <a:prstGeom prst="rect">
            <a:avLst/>
          </a:prstGeom>
          <a:noFill/>
        </p:spPr>
        <p:txBody>
          <a:bodyPr wrap="square" rtlCol="0">
            <a:spAutoFit/>
          </a:bodyPr>
          <a:lstStyle/>
          <a:p>
            <a:pPr algn="ctr"/>
            <a:r>
              <a:rPr lang="en-US" sz="2800" b="1" dirty="0" err="1" smtClean="0">
                <a:latin typeface="Times New Roman" panose="02020603050405020304" pitchFamily="18" charset="0"/>
                <a:cs typeface="Times New Roman" panose="02020603050405020304" pitchFamily="18" charset="0"/>
              </a:rPr>
              <a:t>Bài</a:t>
            </a:r>
            <a:r>
              <a:rPr lang="en-US" sz="2800" b="1" dirty="0" smtClean="0">
                <a:latin typeface="Times New Roman" panose="02020603050405020304" pitchFamily="18" charset="0"/>
                <a:cs typeface="Times New Roman" panose="02020603050405020304" pitchFamily="18" charset="0"/>
              </a:rPr>
              <a:t> 24: </a:t>
            </a:r>
            <a:r>
              <a:rPr lang="en-US" sz="2800" b="1" dirty="0" err="1" smtClean="0">
                <a:latin typeface="Times New Roman" panose="02020603050405020304" pitchFamily="18" charset="0"/>
                <a:cs typeface="Times New Roman" panose="02020603050405020304" pitchFamily="18" charset="0"/>
              </a:rPr>
              <a:t>Tiêu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hóa</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và</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các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cơ</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quan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tiêu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hóa</a:t>
            </a:r>
          </a:p>
          <a:p>
            <a:pPr algn="ctr"/>
            <a:r>
              <a:rPr lang="en-US" sz="2800" b="1" dirty="0" smtClean="0">
                <a:latin typeface="Times New Roman" panose="02020603050405020304" pitchFamily="18" charset="0"/>
                <a:cs typeface="Times New Roman" panose="02020603050405020304" pitchFamily="18" charset="0"/>
              </a:rPr>
              <a:t> II/ </a:t>
            </a:r>
            <a:r>
              <a:rPr lang="en-US" sz="2800" b="1" dirty="0" err="1" smtClean="0">
                <a:latin typeface="Times New Roman" panose="02020603050405020304" pitchFamily="18" charset="0"/>
                <a:cs typeface="Times New Roman" panose="02020603050405020304" pitchFamily="18" charset="0"/>
              </a:rPr>
              <a:t>Các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cơ</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quan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tiêu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hóa</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Cho HS </a:t>
            </a:r>
            <a:r>
              <a:rPr lang="en-US" sz="2800" dirty="0" err="1" smtClean="0">
                <a:latin typeface="Times New Roman" panose="02020603050405020304" pitchFamily="18" charset="0"/>
                <a:cs typeface="Times New Roman" panose="02020603050405020304" pitchFamily="18" charset="0"/>
              </a:rPr>
              <a:t>bộc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lộ</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quan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niệm</a:t>
            </a:r>
            <a:r>
              <a:rPr lang="en-US" sz="2800" dirty="0" smtClean="0">
                <a:latin typeface="Times New Roman" panose="02020603050405020304" pitchFamily="18" charset="0"/>
                <a:cs typeface="Times New Roman" panose="02020603050405020304" pitchFamily="18" charset="0"/>
              </a:rPr>
              <a:t> ban </a:t>
            </a:r>
            <a:r>
              <a:rPr lang="en-US" sz="2800" dirty="0" err="1" smtClean="0">
                <a:latin typeface="Times New Roman" panose="02020603050405020304" pitchFamily="18" charset="0"/>
                <a:cs typeface="Times New Roman" panose="02020603050405020304" pitchFamily="18" charset="0"/>
              </a:rPr>
              <a:t>đầu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bằng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vẽ</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quan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tiêu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hóa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trong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người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Hình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vẽ</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hoặc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đồ</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52989667_2280271425543472_4984048709349146624_n"/>
          <p:cNvPicPr>
            <a:picLocks noGrp="1" noChangeAspect="1"/>
          </p:cNvPicPr>
          <p:nvPr>
            <p:ph sz="quarter" idx="13"/>
          </p:nvPr>
        </p:nvPicPr>
        <p:blipFill>
          <a:blip r:embed="rId2"/>
          <a:stretch>
            <a:fillRect/>
          </a:stretch>
        </p:blipFill>
        <p:spPr>
          <a:xfrm>
            <a:off x="791845" y="184150"/>
            <a:ext cx="7216140" cy="6508750"/>
          </a:xfrm>
          <a:prstGeom prst="rect">
            <a:avLst/>
          </a:prstGeom>
        </p:spPr>
      </p:pic>
    </p:spTree>
  </p:cSld>
  <p:clrMapOvr>
    <a:masterClrMapping/>
  </p:clrMapOvr>
</p:sld>
</file>

<file path=ppt/theme/theme1.xml><?xml version="1.0" encoding="utf-8"?>
<a:theme xmlns:a="http://schemas.openxmlformats.org/drawingml/2006/main" name="Green Color">
  <a:themeElements>
    <a:clrScheme name="Green Color 13">
      <a:dk1>
        <a:srgbClr val="000000"/>
      </a:dk1>
      <a:lt1>
        <a:srgbClr val="FFFFFF"/>
      </a:lt1>
      <a:dk2>
        <a:srgbClr val="000000"/>
      </a:dk2>
      <a:lt2>
        <a:srgbClr val="969696"/>
      </a:lt2>
      <a:accent1>
        <a:srgbClr val="009900"/>
      </a:accent1>
      <a:accent2>
        <a:srgbClr val="99CC00"/>
      </a:accent2>
      <a:accent3>
        <a:srgbClr val="FFFFFF"/>
      </a:accent3>
      <a:accent4>
        <a:srgbClr val="000000"/>
      </a:accent4>
      <a:accent5>
        <a:srgbClr val="AACAAA"/>
      </a:accent5>
      <a:accent6>
        <a:srgbClr val="8AB900"/>
      </a:accent6>
      <a:hlink>
        <a:srgbClr val="CC3300"/>
      </a:hlink>
      <a:folHlink>
        <a:srgbClr val="996600"/>
      </a:folHlink>
    </a:clrScheme>
    <a:fontScheme name="Green Color">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Green Colo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reen Colo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reen Colo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reen Colo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reen Colo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reen Colo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reen Colo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reen Colo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reen Colo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reen Colo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reen Colo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reen Colo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reen Color 13">
        <a:dk1>
          <a:srgbClr val="000000"/>
        </a:dk1>
        <a:lt1>
          <a:srgbClr val="FFFFFF"/>
        </a:lt1>
        <a:dk2>
          <a:srgbClr val="000000"/>
        </a:dk2>
        <a:lt2>
          <a:srgbClr val="969696"/>
        </a:lt2>
        <a:accent1>
          <a:srgbClr val="009900"/>
        </a:accent1>
        <a:accent2>
          <a:srgbClr val="99CC00"/>
        </a:accent2>
        <a:accent3>
          <a:srgbClr val="FFFFFF"/>
        </a:accent3>
        <a:accent4>
          <a:srgbClr val="000000"/>
        </a:accent4>
        <a:accent5>
          <a:srgbClr val="AACAAA"/>
        </a:accent5>
        <a:accent6>
          <a:srgbClr val="8AB900"/>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32</TotalTime>
  <Words>4330</Words>
  <Application>Microsoft Office PowerPoint</Application>
  <PresentationFormat>On-screen Show (4:3)</PresentationFormat>
  <Paragraphs>336</Paragraphs>
  <Slides>62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64" baseType="lpstr">
      <vt:lpstr>Green Color</vt:lpstr>
      <vt:lpstr>Slide</vt:lpstr>
      <vt:lpstr>PowerPoint Presentation</vt:lpstr>
      <vt:lpstr>PowerPoint Presentation</vt:lpstr>
      <vt:lpstr> CÁC PP VÀ KT DH TÍCH CỰC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PP đặt và giải quyết vấn đề</vt:lpstr>
      <vt:lpstr>Cách tạo tình huống</vt:lpstr>
      <vt:lpstr>PowerPoint Presentation</vt:lpstr>
      <vt:lpstr>PowerPoint Presentation</vt:lpstr>
      <vt:lpstr>Tình huống lựa chọn</vt:lpstr>
      <vt:lpstr>PHƯƠNG PHÁP ĐÓNG VAI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PHƯƠNG PHÁP NGHIÊN CỨU TÌNH HUỐNG</vt:lpstr>
      <vt:lpstr>PowerPoint Presentation</vt:lpstr>
      <vt:lpstr>PowerPoint Presentation</vt:lpstr>
      <vt:lpstr>PHƯƠNG PHÁP Sử dụng câu hỏi mở</vt:lpstr>
      <vt:lpstr>KĨ THUẬT ĐẶT CÂU HỎI MỞ</vt:lpstr>
      <vt:lpstr>PowerPoint Presentation</vt:lpstr>
      <vt:lpstr>Kiểu câu hỏi mở lấy thông tin </vt:lpstr>
      <vt:lpstr>Kiểu câu hỏi mở giả định</vt:lpstr>
      <vt:lpstr>Kiểu câu hỏi mở hỏi ý kiến </vt:lpstr>
      <vt:lpstr>Kiểu câu hỏi mở về hành động</vt:lpstr>
      <vt:lpstr>Phương pháp thảo luận nhóm</vt:lpstr>
      <vt:lpstr>Kĩ thuật “các mảnh ghép”</vt:lpstr>
      <vt:lpstr>Kĩ thuật “khăn trải bàn”</vt:lpstr>
      <vt:lpstr>PowerPoint Presentation</vt:lpstr>
      <vt:lpstr>Kĩ thuật “Ủng hộ - phản đối”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ThienIT</dc:creator>
  <cp:lastModifiedBy>atico</cp:lastModifiedBy>
  <cp:revision>85</cp:revision>
  <cp:lastPrinted>2019-03-21T03:14:58Z</cp:lastPrinted>
  <dcterms:created xsi:type="dcterms:W3CDTF">2019-03-12T01:53:00Z</dcterms:created>
  <dcterms:modified xsi:type="dcterms:W3CDTF">2019-03-21T03:16:04Z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1033-10.2.0.7635</vt:lpwstr>
  </property>
</Properties>
</file>